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x="18288000" cy="10287000"/>
  <p:notesSz cx="6858000" cy="9144000"/>
  <p:embeddedFontLst>
    <p:embeddedFont>
      <p:font typeface="Lexend Deca" panose="020B0604020202020204" charset="0"/>
      <p:regular r:id="rId66"/>
      <p:bold r:id="rId67"/>
    </p:embeddedFont>
    <p:embeddedFont>
      <p:font typeface="Open Sans" panose="020B0606030504020204" pitchFamily="34" charset="0"/>
      <p:regular r:id="rId68"/>
      <p:bold r:id="rId69"/>
      <p:italic r:id="rId70"/>
      <p:boldItalic r:id="rId71"/>
    </p:embeddedFont>
    <p:embeddedFont>
      <p:font typeface="Outfit" panose="020B0604020202020204" charset="0"/>
      <p:regular r:id="rId72"/>
      <p:bold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ic034OhpOhtVJYKmZjQsg9c82x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55584C-554B-3EE9-C2C4-FAD27E5DE507}" v="20" dt="2025-07-18T08:01:58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 Basil" userId="S::yashb@packt.com::bd4c44d8-70b3-4024-a7df-26b1d24b313d" providerId="AD" clId="Web-{7355584C-554B-3EE9-C2C4-FAD27E5DE507}"/>
    <pc:docChg chg="modSld">
      <pc:chgData name="Yash Basil" userId="S::yashb@packt.com::bd4c44d8-70b3-4024-a7df-26b1d24b313d" providerId="AD" clId="Web-{7355584C-554B-3EE9-C2C4-FAD27E5DE507}" dt="2025-07-18T08:01:58.126" v="13" actId="20577"/>
      <pc:docMkLst>
        <pc:docMk/>
      </pc:docMkLst>
      <pc:sldChg chg="modSp">
        <pc:chgData name="Yash Basil" userId="S::yashb@packt.com::bd4c44d8-70b3-4024-a7df-26b1d24b313d" providerId="AD" clId="Web-{7355584C-554B-3EE9-C2C4-FAD27E5DE507}" dt="2025-07-18T08:01:58.126" v="13" actId="20577"/>
        <pc:sldMkLst>
          <pc:docMk/>
          <pc:sldMk cId="0" sldId="293"/>
        </pc:sldMkLst>
        <pc:spChg chg="mod">
          <ac:chgData name="Yash Basil" userId="S::yashb@packt.com::bd4c44d8-70b3-4024-a7df-26b1d24b313d" providerId="AD" clId="Web-{7355584C-554B-3EE9-C2C4-FAD27E5DE507}" dt="2025-07-18T08:01:58.126" v="13" actId="20577"/>
          <ac:spMkLst>
            <pc:docMk/>
            <pc:sldMk cId="0" sldId="293"/>
            <ac:spMk id="85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ea7dce934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36ea7dce93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ea7dce934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6ea7dce93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ec1d746b2_0_1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36ec1d746b2_0_1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ec1d746b2_0_14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6ec1d746b2_0_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6ea7dce934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6ea7dce93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ea7dce934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36ea7dce93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ec1d746b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36ec1d746b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ea7dce934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36ea7dce93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6ec1d746b2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36ec1d746b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ec1d746b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36ec1d746b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ec1d746b2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36ec1d746b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706e73f902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3706e73f90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6ec1d746b2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36ec1d746b2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ec1d746b2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36ec1d746b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6ec1d746b2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36ec1d746b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6ec1d746b2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36ec1d746b2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ec1d746b2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36ec1d746b2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6ec1d746b2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36ec1d746b2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6ec1d746b2_0_3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6ec1d746b2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6ec1d746b2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36ec1d746b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6ec1d746b2_0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36ec1d746b2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6ec1d746b2_0_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36ec1d746b2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ec1d746b2_0_6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36ec1d746b2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706e73f902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3706e73f90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706e73f902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g3706e73f90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6ec1d746b2_0_1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36ec1d746b2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ec1d746b2_0_6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g36ec1d746b2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6ec1d746b2_0_1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g36ec1d746b2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ec1d746b2_0_15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36ec1d746b2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6ec1d746b2_0_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g36ec1d746b2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ec1d746b2_0_7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36ec1d746b2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6ec1d746b2_0_7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36ec1d746b2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6ec1d746b2_0_7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36ec1d746b2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706e73f90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g3706e73f90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6ec1d746b2_0_7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g36ec1d746b2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6ec1d746b2_0_8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g36ec1d746b2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6ec1d746b2_0_8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36ec1d746b2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6ec1d746b2_0_9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g36ec1d746b2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6ec1d746b2_0_9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g36ec1d746b2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6ec1d746b2_0_10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g36ec1d746b2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6ec1d746b2_0_10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g36ec1d746b2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6ec1d746b2_0_1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g36ec1d746b2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6ec1d746b2_0_1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g36ec1d746b2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6ec1d746b2_0_1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g36ec1d746b2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6ec1d746b2_0_1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g36ec1d746b2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6ec1d746b2_0_1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36ec1d746b2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6ec1d746b2_0_1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g36ec1d746b2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6ec1d746b2_0_1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g36ec1d746b2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6ec1d746b2_0_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g36ec1d746b2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36ec1d746b2_0_1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g36ec1d746b2_0_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ea7dce934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6ea7dce93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36ec1d746b2_0_1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36ec1d746b2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ea7dce934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36ea7dce93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ea7dce934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6ea7dce93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ea7dce934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6ea7dce93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nthropic.com/research/building-effective-agen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building-effective-agent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building-effective-agent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building-effective-agen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building-effective-agent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building-effective-agen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anthropic.com/research/building-effective-agent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anthropic.com/research/building-effective-agents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arxiv.org/pdf/2303.17651" TargetMode="External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building-effective-agent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arxiv.org/pdf/2210.0362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8.08155" TargetMode="External"/><Relationship Id="rId13" Type="http://schemas.openxmlformats.org/officeDocument/2006/relationships/hyperlink" Target="https://platform.openai.com/docs/assistants/overview" TargetMode="External"/><Relationship Id="rId18" Type="http://schemas.openxmlformats.org/officeDocument/2006/relationships/hyperlink" Target="https://docs.letta.com/letta_memgpt" TargetMode="External"/><Relationship Id="rId26" Type="http://schemas.openxmlformats.org/officeDocument/2006/relationships/image" Target="../media/image43.png"/><Relationship Id="rId3" Type="http://schemas.openxmlformats.org/officeDocument/2006/relationships/image" Target="../media/image34.png"/><Relationship Id="rId21" Type="http://schemas.openxmlformats.org/officeDocument/2006/relationships/image" Target="../media/image39.png"/><Relationship Id="rId7" Type="http://schemas.openxmlformats.org/officeDocument/2006/relationships/hyperlink" Target="https://microsoft.github.io/autogen/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s://docs.crewai.com/introduction" TargetMode="External"/><Relationship Id="rId25" Type="http://schemas.openxmlformats.org/officeDocument/2006/relationships/hyperlink" Target="https://google.github.io/adk-docs/" TargetMode="External"/><Relationship Id="rId2" Type="http://schemas.openxmlformats.org/officeDocument/2006/relationships/notesSlide" Target="../notesSlides/notesSlide39.xml"/><Relationship Id="rId16" Type="http://schemas.openxmlformats.org/officeDocument/2006/relationships/hyperlink" Target="https://www.crewai.com/" TargetMode="External"/><Relationship Id="rId20" Type="http://schemas.openxmlformats.org/officeDocument/2006/relationships/hyperlink" Target="https://docs.llamaindex.ai/en/stable/examples/agent/introspective_agent_toxicity_reduction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hyperlink" Target="https://huggingface.co/docs/smolagents/index" TargetMode="External"/><Relationship Id="rId24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hyperlink" Target="https://docs.anthropic.com/en/docs/build-with-claude/computer-use" TargetMode="External"/><Relationship Id="rId23" Type="http://schemas.openxmlformats.org/officeDocument/2006/relationships/image" Target="../media/image41.png"/><Relationship Id="rId10" Type="http://schemas.openxmlformats.org/officeDocument/2006/relationships/hyperlink" Target="https://www.langchain.com/langgraph" TargetMode="External"/><Relationship Id="rId19" Type="http://schemas.openxmlformats.org/officeDocument/2006/relationships/hyperlink" Target="https://arxiv.org/abs/2310.08560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python.langchain.com/v0.1/docs/modules/agents/" TargetMode="External"/><Relationship Id="rId14" Type="http://schemas.openxmlformats.org/officeDocument/2006/relationships/hyperlink" Target="https://github.com/openai/swarm" TargetMode="External"/><Relationship Id="rId2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_13aUU71yroGJPkqBFDtT8ipgXUuzXm/view?usp=sharin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B_13aUU71yroGJPkqBFDtT8ipgXUuzXm/view?usp=sharing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hBEmRlAlu5oA-Ksi5x9LE64q6D21ECMP/view?usp=sharing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hyperlink" Target="https://drive.google.com/file/d/1hBEmRlAlu5oA-Ksi5x9LE64q6D21ECMP/view?usp=sharing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67.png"/><Relationship Id="rId5" Type="http://schemas.openxmlformats.org/officeDocument/2006/relationships/hyperlink" Target="https://drive.google.com/file/d/1hBEmRlAlu5oA-Ksi5x9LE64q6D21ECMP/view?usp=sharing" TargetMode="External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f6qQrUOZQIIjc3ABLXacmd4QcEbOoIW/view?usp=sharing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hyperlink" Target="https://drive.google.com/file/d/1Zf6qQrUOZQIIjc3ABLXacmd4QcEbOoIW/view?usp=sharing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s://drive.google.com/file/d/1Zf6qQrUOZQIIjc3ABLXacmd4QcEbOoIW/view?usp=sharing" TargetMode="External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L4OH45V-hrMX5XHutGmrOOuA6oNg55mG/view?usp=sharing" TargetMode="Externa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2210.03629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drive.google.com/file/d/1QY0EHGBQopT8R4hRmu9hpEZCY81jedlo/view?usp=sharin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hyperlink" Target="https://drive.google.com/file/d/1L4OH45V-hrMX5XHutGmrOOuA6oNg55mG/view?usp=sharing" TargetMode="External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hyperlink" Target="https://drive.google.com/file/d/1QY0EHGBQopT8R4hRmu9hpEZCY81jedlo/view?usp=sharing" TargetMode="External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OXyGfoOELUDJxeb6SlWOxr9emoL8WGVo/view?usp=sharing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hyperlink" Target="https://drive.google.com/file/d/15ntoBGU0Q2RIcT-fDnU3GYCVBW-zi-4X/view?usp=sharing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5.png"/><Relationship Id="rId5" Type="http://schemas.openxmlformats.org/officeDocument/2006/relationships/hyperlink" Target="https://drive.google.com/file/d/15ntoBGU0Q2RIcT-fDnU3GYCVBW-zi-4X/view?usp=sharing" TargetMode="External"/><Relationship Id="rId10" Type="http://schemas.openxmlformats.org/officeDocument/2006/relationships/image" Target="../media/image108.png"/><Relationship Id="rId4" Type="http://schemas.openxmlformats.org/officeDocument/2006/relationships/hyperlink" Target="https://drive.google.com/file/d/1OXyGfoOELUDJxeb6SlWOxr9emoL8WGVo/view?usp=sharing" TargetMode="External"/><Relationship Id="rId9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4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hyperlink" Target="https://drive.google.com/file/d/15ntoBGU0Q2RIcT-fDnU3GYCVBW-zi-4X/view?usp=sharing" TargetMode="External"/><Relationship Id="rId10" Type="http://schemas.openxmlformats.org/officeDocument/2006/relationships/image" Target="../media/image109.png"/><Relationship Id="rId4" Type="http://schemas.openxmlformats.org/officeDocument/2006/relationships/hyperlink" Target="https://drive.google.com/file/d/1OXyGfoOELUDJxeb6SlWOxr9emoL8WGVo/view?usp=sharing" TargetMode="External"/><Relationship Id="rId9" Type="http://schemas.openxmlformats.org/officeDocument/2006/relationships/image" Target="../media/image107.png"/><Relationship Id="rId1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5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12.png"/><Relationship Id="rId5" Type="http://schemas.openxmlformats.org/officeDocument/2006/relationships/hyperlink" Target="https://drive.google.com/file/d/15ntoBGU0Q2RIcT-fDnU3GYCVBW-zi-4X/view?usp=sharing" TargetMode="External"/><Relationship Id="rId15" Type="http://schemas.openxmlformats.org/officeDocument/2006/relationships/image" Target="../media/image111.png"/><Relationship Id="rId10" Type="http://schemas.openxmlformats.org/officeDocument/2006/relationships/image" Target="../media/image109.png"/><Relationship Id="rId4" Type="http://schemas.openxmlformats.org/officeDocument/2006/relationships/hyperlink" Target="https://drive.google.com/file/d/1OXyGfoOELUDJxeb6SlWOxr9emoL8WGVo/view?usp=sharing" TargetMode="External"/><Relationship Id="rId9" Type="http://schemas.openxmlformats.org/officeDocument/2006/relationships/image" Target="../media/image107.png"/><Relationship Id="rId1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10.08560" TargetMode="External"/><Relationship Id="rId3" Type="http://schemas.openxmlformats.org/officeDocument/2006/relationships/hyperlink" Target="https://arxiv.org/pdf/2308.08155" TargetMode="External"/><Relationship Id="rId7" Type="http://schemas.openxmlformats.org/officeDocument/2006/relationships/hyperlink" Target="https://arxiv.org/pdf/2401.15884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03.11366" TargetMode="External"/><Relationship Id="rId11" Type="http://schemas.openxmlformats.org/officeDocument/2006/relationships/image" Target="../media/image114.png"/><Relationship Id="rId5" Type="http://schemas.openxmlformats.org/officeDocument/2006/relationships/hyperlink" Target="https://arxiv.org/abs/2303.17651" TargetMode="External"/><Relationship Id="rId10" Type="http://schemas.openxmlformats.org/officeDocument/2006/relationships/hyperlink" Target="https://academy.langchain.com/courses/intro-to-langgraph" TargetMode="External"/><Relationship Id="rId4" Type="http://schemas.openxmlformats.org/officeDocument/2006/relationships/hyperlink" Target="https://arxiv.org/abs/2305.11738" TargetMode="External"/><Relationship Id="rId9" Type="http://schemas.openxmlformats.org/officeDocument/2006/relationships/hyperlink" Target="https://huggingface.co/learn/agents-course/unit0/introduc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-llama/llama-models/blob/main/models/llama4/MODEL_CARD.m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-llama/llama-models/blob/main/models/llama4/MODEL_CARD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2"/>
          <p:cNvGrpSpPr/>
          <p:nvPr/>
        </p:nvGrpSpPr>
        <p:grpSpPr>
          <a:xfrm>
            <a:off x="0" y="2837207"/>
            <a:ext cx="18288000" cy="1176811"/>
            <a:chOff x="0" y="-19050"/>
            <a:chExt cx="5287621" cy="340252"/>
          </a:xfrm>
        </p:grpSpPr>
        <p:sp>
          <p:nvSpPr>
            <p:cNvPr id="91" name="Google Shape;91;p2"/>
            <p:cNvSpPr/>
            <p:nvPr/>
          </p:nvSpPr>
          <p:spPr>
            <a:xfrm>
              <a:off x="0" y="0"/>
              <a:ext cx="5287621" cy="321202"/>
            </a:xfrm>
            <a:custGeom>
              <a:avLst/>
              <a:gdLst/>
              <a:ahLst/>
              <a:cxnLst/>
              <a:rect l="l" t="t" r="r" b="b"/>
              <a:pathLst>
                <a:path w="5287621" h="321202" extrusionOk="0">
                  <a:moveTo>
                    <a:pt x="0" y="0"/>
                  </a:moveTo>
                  <a:lnTo>
                    <a:pt x="5287621" y="0"/>
                  </a:lnTo>
                  <a:lnTo>
                    <a:pt x="5287621" y="321202"/>
                  </a:lnTo>
                  <a:lnTo>
                    <a:pt x="0" y="321202"/>
                  </a:lnTo>
                  <a:close/>
                </a:path>
              </a:pathLst>
            </a:custGeom>
            <a:solidFill>
              <a:srgbClr val="00CD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 txBox="1"/>
            <p:nvPr/>
          </p:nvSpPr>
          <p:spPr>
            <a:xfrm>
              <a:off x="0" y="-19050"/>
              <a:ext cx="5287621" cy="34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2"/>
          <p:cNvGrpSpPr/>
          <p:nvPr/>
        </p:nvGrpSpPr>
        <p:grpSpPr>
          <a:xfrm>
            <a:off x="14417256" y="6390536"/>
            <a:ext cx="2791562" cy="2791562"/>
            <a:chOff x="0" y="0"/>
            <a:chExt cx="812800" cy="812800"/>
          </a:xfrm>
        </p:grpSpPr>
        <p:sp>
          <p:nvSpPr>
            <p:cNvPr id="94" name="Google Shape;94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975" tIns="10975" rIns="10975" bIns="10975" anchor="ctr" anchorCtr="0">
              <a:noAutofit/>
            </a:bodyPr>
            <a:lstStyle/>
            <a:p>
              <a:pPr marL="0" marR="0" lvl="0" indent="0" algn="ctr" rtl="0">
                <a:lnSpc>
                  <a:spcPct val="11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/>
          <p:cNvSpPr/>
          <p:nvPr/>
        </p:nvSpPr>
        <p:spPr>
          <a:xfrm>
            <a:off x="972949" y="802867"/>
            <a:ext cx="4210171" cy="863085"/>
          </a:xfrm>
          <a:custGeom>
            <a:avLst/>
            <a:gdLst/>
            <a:ahLst/>
            <a:cxnLst/>
            <a:rect l="l" t="t" r="r" b="b"/>
            <a:pathLst>
              <a:path w="4210171" h="863085" extrusionOk="0">
                <a:moveTo>
                  <a:pt x="0" y="0"/>
                </a:moveTo>
                <a:lnTo>
                  <a:pt x="4210172" y="0"/>
                </a:lnTo>
                <a:lnTo>
                  <a:pt x="4210172" y="863085"/>
                </a:lnTo>
                <a:lnTo>
                  <a:pt x="0" y="863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972949" y="4411702"/>
            <a:ext cx="16114200" cy="27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3005"/>
              </a:lnSpc>
              <a:spcBef>
                <a:spcPts val="0"/>
              </a:spcBef>
              <a:spcAft>
                <a:spcPts val="0"/>
              </a:spcAft>
              <a:buSzPts val="6933"/>
              <a:buNone/>
            </a:pPr>
            <a:r>
              <a:rPr lang="en-US" sz="3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Agentic Workflows</a:t>
            </a:r>
            <a:endParaRPr sz="3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23005"/>
              </a:lnSpc>
              <a:spcBef>
                <a:spcPts val="0"/>
              </a:spcBef>
              <a:spcAft>
                <a:spcPts val="0"/>
              </a:spcAft>
              <a:buSzPts val="6933"/>
              <a:buNone/>
            </a:pPr>
            <a:r>
              <a:rPr lang="en-US" sz="3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Reasoning Patterns</a:t>
            </a:r>
            <a:endParaRPr sz="3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23005"/>
              </a:lnSpc>
              <a:spcBef>
                <a:spcPts val="0"/>
              </a:spcBef>
              <a:spcAft>
                <a:spcPts val="0"/>
              </a:spcAft>
              <a:buSzPts val="6933"/>
              <a:buNone/>
            </a:pPr>
            <a:r>
              <a:rPr lang="en-US" sz="3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Architectures</a:t>
            </a:r>
            <a:endParaRPr sz="3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23005"/>
              </a:lnSpc>
              <a:spcBef>
                <a:spcPts val="0"/>
              </a:spcBef>
              <a:spcAft>
                <a:spcPts val="0"/>
              </a:spcAft>
              <a:buSzPts val="6933"/>
              <a:buNone/>
            </a:pPr>
            <a:r>
              <a:rPr lang="en-US" sz="3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Frameworks</a:t>
            </a:r>
            <a:endParaRPr sz="3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230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33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3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972949" y="2936269"/>
            <a:ext cx="10911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AI Agents in Finance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10316601" y="7249100"/>
            <a:ext cx="399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Hanane DUPOUY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1395703" y="856585"/>
            <a:ext cx="3364665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Starting Now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0728788" y="8005392"/>
            <a:ext cx="3478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Algorithmic Trader</a:t>
            </a:r>
            <a:endParaRPr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Equity - Execution</a:t>
            </a:r>
            <a:endParaRPr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10614594" y="7938718"/>
            <a:ext cx="3415861" cy="1905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"/>
          <p:cNvSpPr/>
          <p:nvPr/>
        </p:nvSpPr>
        <p:spPr>
          <a:xfrm>
            <a:off x="14516200" y="6631925"/>
            <a:ext cx="2570480" cy="246481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 title="linkedin_profil_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96775" y="6466725"/>
            <a:ext cx="1810975" cy="22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14597475" y="6553900"/>
            <a:ext cx="2407920" cy="246481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g36ea7dce934_0_104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g36ea7dce934_0_104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0" name="Google Shape;290;g36ea7dce934_0_104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291" name="Google Shape;291;g36ea7dce934_0_104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36ea7dce934_0_104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g36ea7dce934_0_104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g36ea7dce934_0_104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295" name="Google Shape;295;g36ea7dce934_0_104"/>
          <p:cNvSpPr txBox="1"/>
          <p:nvPr/>
        </p:nvSpPr>
        <p:spPr>
          <a:xfrm>
            <a:off x="1104299" y="9397050"/>
            <a:ext cx="8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10</a:t>
            </a:r>
            <a:endParaRPr/>
          </a:p>
        </p:txBody>
      </p:sp>
      <p:sp>
        <p:nvSpPr>
          <p:cNvPr id="296" name="Google Shape;296;g36ea7dce934_0_104"/>
          <p:cNvSpPr txBox="1"/>
          <p:nvPr/>
        </p:nvSpPr>
        <p:spPr>
          <a:xfrm>
            <a:off x="1028700" y="1236625"/>
            <a:ext cx="628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LLMs Limitations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7" name="Google Shape;297;g36ea7dce934_0_104"/>
          <p:cNvSpPr txBox="1"/>
          <p:nvPr/>
        </p:nvSpPr>
        <p:spPr>
          <a:xfrm>
            <a:off x="1028700" y="2714466"/>
            <a:ext cx="11337000" cy="4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Char char="●"/>
            </a:pPr>
            <a:r>
              <a:rPr lang="en-US" sz="2400" b="1">
                <a:latin typeface="Outfit"/>
                <a:ea typeface="Outfit"/>
                <a:cs typeface="Outfit"/>
                <a:sym typeface="Outfit"/>
              </a:rPr>
              <a:t>Cutoff knowledge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 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Domain Specific: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99">
                <a:solidFill>
                  <a:schemeClr val="dk1"/>
                </a:solidFill>
              </a:rPr>
              <a:t>Finance, Medecine, Law</a:t>
            </a: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Proprietary Data :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99">
                <a:solidFill>
                  <a:schemeClr val="dk1"/>
                </a:solidFill>
              </a:rPr>
              <a:t>A firm internal data</a:t>
            </a:r>
            <a:endParaRPr sz="2499">
              <a:solidFill>
                <a:schemeClr val="dk1"/>
              </a:solidFill>
            </a:endParaRPr>
          </a:p>
        </p:txBody>
      </p:sp>
      <p:sp>
        <p:nvSpPr>
          <p:cNvPr id="298" name="Google Shape;298;g36ea7dce934_0_104"/>
          <p:cNvSpPr txBox="1"/>
          <p:nvPr/>
        </p:nvSpPr>
        <p:spPr>
          <a:xfrm>
            <a:off x="1028700" y="441950"/>
            <a:ext cx="92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LLMs Limitation and solutions</a:t>
            </a:r>
            <a:endParaRPr/>
          </a:p>
        </p:txBody>
      </p:sp>
      <p:grpSp>
        <p:nvGrpSpPr>
          <p:cNvPr id="299" name="Google Shape;299;g36ea7dce934_0_104"/>
          <p:cNvGrpSpPr/>
          <p:nvPr/>
        </p:nvGrpSpPr>
        <p:grpSpPr>
          <a:xfrm>
            <a:off x="12348700" y="3118224"/>
            <a:ext cx="4635453" cy="1274328"/>
            <a:chOff x="0" y="-38148"/>
            <a:chExt cx="1220852" cy="482700"/>
          </a:xfrm>
        </p:grpSpPr>
        <p:sp>
          <p:nvSpPr>
            <p:cNvPr id="300" name="Google Shape;300;g36ea7dce934_0_104"/>
            <p:cNvSpPr/>
            <p:nvPr/>
          </p:nvSpPr>
          <p:spPr>
            <a:xfrm>
              <a:off x="0" y="0"/>
              <a:ext cx="1220852" cy="406400"/>
            </a:xfrm>
            <a:custGeom>
              <a:avLst/>
              <a:gdLst/>
              <a:ahLst/>
              <a:cxnLst/>
              <a:rect l="l" t="t" r="r" b="b"/>
              <a:pathLst>
                <a:path w="1220852" h="406400" extrusionOk="0">
                  <a:moveTo>
                    <a:pt x="122085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220852" y="406400"/>
                  </a:lnTo>
                  <a:lnTo>
                    <a:pt x="1119252" y="203200"/>
                  </a:lnTo>
                  <a:lnTo>
                    <a:pt x="1220852" y="0"/>
                  </a:lnTo>
                  <a:close/>
                </a:path>
              </a:pathLst>
            </a:custGeom>
            <a:solidFill>
              <a:srgbClr val="8FE9CE"/>
            </a:solidFill>
            <a:ln>
              <a:noFill/>
            </a:ln>
          </p:spPr>
        </p:sp>
        <p:sp>
          <p:nvSpPr>
            <p:cNvPr id="301" name="Google Shape;301;g36ea7dce934_0_104"/>
            <p:cNvSpPr txBox="1"/>
            <p:nvPr/>
          </p:nvSpPr>
          <p:spPr>
            <a:xfrm>
              <a:off x="85884" y="-38148"/>
              <a:ext cx="10431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20"/>
                <a:buFont typeface="Arial"/>
                <a:buNone/>
              </a:pPr>
              <a:r>
                <a:rPr lang="en-US" sz="402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Hallucination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g36ea7dce934_0_104"/>
          <p:cNvSpPr txBox="1"/>
          <p:nvPr/>
        </p:nvSpPr>
        <p:spPr>
          <a:xfrm>
            <a:off x="11777769" y="4949303"/>
            <a:ext cx="57546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Refers to the phenomenon where the model generates information that is incorrect, misleading, or completely fabricated, despite sounding plausible.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36ea7dce934_0_104"/>
          <p:cNvSpPr/>
          <p:nvPr/>
        </p:nvSpPr>
        <p:spPr>
          <a:xfrm>
            <a:off x="8251500" y="4607500"/>
            <a:ext cx="2036400" cy="71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CD8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6ea7dce934_0_104"/>
          <p:cNvSpPr/>
          <p:nvPr/>
        </p:nvSpPr>
        <p:spPr>
          <a:xfrm>
            <a:off x="7087200" y="2394100"/>
            <a:ext cx="825300" cy="5148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C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g36ea7dce934_0_155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g36ea7dce934_0_155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g36ea7dce934_0_155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312" name="Google Shape;312;g36ea7dce934_0_155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36ea7dce934_0_155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36ea7dce934_0_155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g36ea7dce934_0_155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316" name="Google Shape;316;g36ea7dce934_0_155"/>
          <p:cNvSpPr txBox="1"/>
          <p:nvPr/>
        </p:nvSpPr>
        <p:spPr>
          <a:xfrm>
            <a:off x="1104299" y="9397050"/>
            <a:ext cx="8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11</a:t>
            </a:r>
            <a:endParaRPr/>
          </a:p>
        </p:txBody>
      </p:sp>
      <p:sp>
        <p:nvSpPr>
          <p:cNvPr id="317" name="Google Shape;317;g36ea7dce934_0_155"/>
          <p:cNvSpPr txBox="1"/>
          <p:nvPr/>
        </p:nvSpPr>
        <p:spPr>
          <a:xfrm>
            <a:off x="1028700" y="1236625"/>
            <a:ext cx="628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Solutions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8" name="Google Shape;318;g36ea7dce934_0_155"/>
          <p:cNvSpPr txBox="1"/>
          <p:nvPr/>
        </p:nvSpPr>
        <p:spPr>
          <a:xfrm>
            <a:off x="1028700" y="2714475"/>
            <a:ext cx="6706800" cy="4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Char char="●"/>
            </a:pPr>
            <a:r>
              <a:rPr lang="en-US" sz="2400" b="1">
                <a:latin typeface="Outfit"/>
                <a:ea typeface="Outfit"/>
                <a:cs typeface="Outfit"/>
                <a:sym typeface="Outfit"/>
              </a:rPr>
              <a:t>Cutoff knowledge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 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Domain Specific: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99">
                <a:solidFill>
                  <a:schemeClr val="dk1"/>
                </a:solidFill>
              </a:rPr>
              <a:t>Finance, Medecine, Law</a:t>
            </a: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Proprietary Data :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99">
                <a:solidFill>
                  <a:schemeClr val="dk1"/>
                </a:solidFill>
              </a:rPr>
              <a:t>A firm internal data</a:t>
            </a:r>
            <a:endParaRPr sz="2499">
              <a:solidFill>
                <a:schemeClr val="dk1"/>
              </a:solidFill>
            </a:endParaRPr>
          </a:p>
        </p:txBody>
      </p:sp>
      <p:sp>
        <p:nvSpPr>
          <p:cNvPr id="319" name="Google Shape;319;g36ea7dce934_0_155"/>
          <p:cNvSpPr txBox="1"/>
          <p:nvPr/>
        </p:nvSpPr>
        <p:spPr>
          <a:xfrm>
            <a:off x="1028700" y="441950"/>
            <a:ext cx="92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LLMs Limitation and solutions</a:t>
            </a:r>
            <a:endParaRPr/>
          </a:p>
        </p:txBody>
      </p:sp>
      <p:sp>
        <p:nvSpPr>
          <p:cNvPr id="320" name="Google Shape;320;g36ea7dce934_0_155"/>
          <p:cNvSpPr/>
          <p:nvPr/>
        </p:nvSpPr>
        <p:spPr>
          <a:xfrm>
            <a:off x="8251500" y="4607500"/>
            <a:ext cx="2036400" cy="71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CD8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36ea7dce934_0_155"/>
          <p:cNvSpPr/>
          <p:nvPr/>
        </p:nvSpPr>
        <p:spPr>
          <a:xfrm>
            <a:off x="7087200" y="2394100"/>
            <a:ext cx="825300" cy="5148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C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6ea7dce934_0_155"/>
          <p:cNvSpPr txBox="1"/>
          <p:nvPr/>
        </p:nvSpPr>
        <p:spPr>
          <a:xfrm>
            <a:off x="11544300" y="2714475"/>
            <a:ext cx="6522600" cy="50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Char char="●"/>
            </a:pPr>
            <a:r>
              <a:rPr lang="en-US" sz="2400" b="1">
                <a:latin typeface="Outfit"/>
                <a:ea typeface="Outfit"/>
                <a:cs typeface="Outfit"/>
                <a:sym typeface="Outfit"/>
              </a:rPr>
              <a:t>Fine-Tuning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 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Instruction - Prompting:</a:t>
            </a:r>
            <a:endParaRPr sz="24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	(Ex. Few-shot learning)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RAG (Retrieval Augmented Generation)</a:t>
            </a: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highlight>
                  <a:srgbClr val="8FE9CE"/>
                </a:highlight>
                <a:latin typeface="Outfit"/>
                <a:ea typeface="Outfit"/>
                <a:cs typeface="Outfit"/>
                <a:sym typeface="Outfit"/>
              </a:rPr>
              <a:t>AI AGENTS</a:t>
            </a:r>
            <a:endParaRPr sz="2499">
              <a:solidFill>
                <a:schemeClr val="dk1"/>
              </a:solidFill>
              <a:highlight>
                <a:srgbClr val="8FE9CE"/>
              </a:highlight>
            </a:endParaRPr>
          </a:p>
        </p:txBody>
      </p:sp>
      <p:sp>
        <p:nvSpPr>
          <p:cNvPr id="323" name="Google Shape;323;g36ea7dce934_0_155"/>
          <p:cNvSpPr/>
          <p:nvPr/>
        </p:nvSpPr>
        <p:spPr>
          <a:xfrm flipH="1">
            <a:off x="10783750" y="2444925"/>
            <a:ext cx="825300" cy="5148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C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36ea7dce934_0_155"/>
          <p:cNvSpPr/>
          <p:nvPr/>
        </p:nvSpPr>
        <p:spPr>
          <a:xfrm>
            <a:off x="12778825" y="1590775"/>
            <a:ext cx="1895700" cy="561600"/>
          </a:xfrm>
          <a:prstGeom prst="roundRect">
            <a:avLst>
              <a:gd name="adj" fmla="val 16667"/>
            </a:avLst>
          </a:prstGeom>
          <a:solidFill>
            <a:srgbClr val="00CD8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ec1d746b2_0_146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6ec1d746b2_0_1463"/>
          <p:cNvSpPr txBox="1"/>
          <p:nvPr/>
        </p:nvSpPr>
        <p:spPr>
          <a:xfrm>
            <a:off x="1028701" y="4479925"/>
            <a:ext cx="48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POLL TIME!</a:t>
            </a:r>
            <a:endParaRPr/>
          </a:p>
        </p:txBody>
      </p:sp>
      <p:cxnSp>
        <p:nvCxnSpPr>
          <p:cNvPr id="331" name="Google Shape;331;g36ec1d746b2_0_1463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" name="Google Shape;332;g36ec1d746b2_0_1463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g36ec1d746b2_0_1470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" name="Google Shape;338;g36ec1d746b2_0_1470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9" name="Google Shape;339;g36ec1d746b2_0_1470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340" name="Google Shape;340;g36ec1d746b2_0_1470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g36ec1d746b2_0_1470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36ec1d746b2_0_1470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g36ec1d746b2_0_1470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344" name="Google Shape;344;g36ec1d746b2_0_1470"/>
          <p:cNvSpPr txBox="1"/>
          <p:nvPr/>
        </p:nvSpPr>
        <p:spPr>
          <a:xfrm>
            <a:off x="1104298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13</a:t>
            </a:r>
            <a:endParaRPr/>
          </a:p>
        </p:txBody>
      </p:sp>
      <p:sp>
        <p:nvSpPr>
          <p:cNvPr id="345" name="Google Shape;345;g36ec1d746b2_0_1470"/>
          <p:cNvSpPr txBox="1"/>
          <p:nvPr/>
        </p:nvSpPr>
        <p:spPr>
          <a:xfrm>
            <a:off x="4572000" y="2964225"/>
            <a:ext cx="82431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Poll 1:  </a:t>
            </a:r>
            <a:r>
              <a:rPr lang="en-US" sz="3600" i="1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Have you used the AI agent?</a:t>
            </a:r>
            <a:endParaRPr sz="3600" i="1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i="1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Outfit"/>
              <a:buChar char="●"/>
            </a:pPr>
            <a:r>
              <a:rPr lang="en-US" sz="3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Yes</a:t>
            </a:r>
            <a:endParaRPr sz="3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Outfit"/>
              <a:buChar char="●"/>
            </a:pPr>
            <a:r>
              <a:rPr lang="en-US" sz="3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No</a:t>
            </a:r>
            <a:endParaRPr sz="3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Outfit"/>
              <a:buChar char="●"/>
            </a:pPr>
            <a:r>
              <a:rPr lang="en-US" sz="3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Want to but don’t know how</a:t>
            </a:r>
            <a:endParaRPr sz="3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6" name="Google Shape;346;g36ec1d746b2_0_1470"/>
          <p:cNvSpPr txBox="1"/>
          <p:nvPr/>
        </p:nvSpPr>
        <p:spPr>
          <a:xfrm>
            <a:off x="1028700" y="441950"/>
            <a:ext cx="92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POLL TIME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ea7dce934_0_18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36ea7dce934_0_180"/>
          <p:cNvSpPr txBox="1"/>
          <p:nvPr/>
        </p:nvSpPr>
        <p:spPr>
          <a:xfrm>
            <a:off x="1028700" y="4479925"/>
            <a:ext cx="11361300" cy="25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[02]: What are AI Agents?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53" name="Google Shape;353;g36ea7dce934_0_180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4" name="Google Shape;354;g36ea7dce934_0_180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Google Shape;359;g36ea7dce934_0_187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g36ea7dce934_0_187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1" name="Google Shape;361;g36ea7dce934_0_187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362" name="Google Shape;362;g36ea7dce934_0_187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g36ea7dce934_0_187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g36ea7dce934_0_187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g36ea7dce934_0_187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366" name="Google Shape;366;g36ea7dce934_0_187"/>
          <p:cNvSpPr txBox="1"/>
          <p:nvPr/>
        </p:nvSpPr>
        <p:spPr>
          <a:xfrm>
            <a:off x="1104300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15</a:t>
            </a:r>
            <a:endParaRPr/>
          </a:p>
        </p:txBody>
      </p:sp>
      <p:sp>
        <p:nvSpPr>
          <p:cNvPr id="367" name="Google Shape;367;g36ea7dce934_0_187"/>
          <p:cNvSpPr txBox="1"/>
          <p:nvPr/>
        </p:nvSpPr>
        <p:spPr>
          <a:xfrm>
            <a:off x="1028700" y="426075"/>
            <a:ext cx="43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What are AI Agents?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8" name="Google Shape;368;g36ea7dce934_0_187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Definition</a:t>
            </a:r>
            <a:endParaRPr/>
          </a:p>
        </p:txBody>
      </p:sp>
      <p:sp>
        <p:nvSpPr>
          <p:cNvPr id="369" name="Google Shape;369;g36ea7dce934_0_187"/>
          <p:cNvSpPr txBox="1"/>
          <p:nvPr/>
        </p:nvSpPr>
        <p:spPr>
          <a:xfrm>
            <a:off x="1028700" y="4086066"/>
            <a:ext cx="7153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Outfit"/>
                <a:ea typeface="Outfit"/>
                <a:cs typeface="Outfit"/>
                <a:sym typeface="Outfit"/>
              </a:rPr>
              <a:t>Key Characteristics of an agentic workflow:</a:t>
            </a:r>
            <a:endParaRPr sz="2400" b="1">
              <a:latin typeface="Outfit"/>
              <a:ea typeface="Outfit"/>
              <a:cs typeface="Outfit"/>
              <a:sym typeface="Outfit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Autonomy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1371600" lvl="2" indent="-38100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Interactivity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1371600" lvl="2" indent="-381000" algn="just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Adaptability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1371600" lvl="2" indent="-381000" algn="just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Goal-Oriented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1371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70" name="Google Shape;370;g36ea7dce934_0_187"/>
          <p:cNvCxnSpPr/>
          <p:nvPr/>
        </p:nvCxnSpPr>
        <p:spPr>
          <a:xfrm>
            <a:off x="9163050" y="4024346"/>
            <a:ext cx="0" cy="3415800"/>
          </a:xfrm>
          <a:prstGeom prst="straightConnector1">
            <a:avLst/>
          </a:prstGeom>
          <a:noFill/>
          <a:ln w="38100" cap="flat" cmpd="sng">
            <a:solidFill>
              <a:srgbClr val="00CD8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" name="Google Shape;371;g36ea7dce934_0_187"/>
          <p:cNvSpPr txBox="1"/>
          <p:nvPr/>
        </p:nvSpPr>
        <p:spPr>
          <a:xfrm>
            <a:off x="4605150" y="2209800"/>
            <a:ext cx="9115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An AI Agent is a system that </a:t>
            </a:r>
            <a:r>
              <a:rPr lang="en-US" sz="24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autonomously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performs tasks, </a:t>
            </a:r>
            <a:r>
              <a:rPr lang="en-US" sz="24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makes decisions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, or </a:t>
            </a:r>
            <a:r>
              <a:rPr lang="en-US" sz="24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interacts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with its </a:t>
            </a:r>
            <a:r>
              <a:rPr lang="en-US" sz="24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environment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 based on data, logic, or learned patterns, in order to achieve specific goals.</a:t>
            </a:r>
            <a:endParaRPr sz="24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2" name="Google Shape;372;g36ea7dce934_0_187"/>
          <p:cNvSpPr txBox="1"/>
          <p:nvPr/>
        </p:nvSpPr>
        <p:spPr>
          <a:xfrm>
            <a:off x="10143600" y="4116716"/>
            <a:ext cx="7153800" cy="3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Outfit"/>
                <a:ea typeface="Outfit"/>
                <a:cs typeface="Outfit"/>
                <a:sym typeface="Outfit"/>
              </a:rPr>
              <a:t>Rationale Behind of an agentic workflow:</a:t>
            </a:r>
            <a:endParaRPr sz="2400" b="1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81000" algn="just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Efficiency and Productivity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81000" algn="just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Scalability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81000" algn="just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Complex Problem Solving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81000" algn="just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Consistency and Reliability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81000" algn="just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Cost Reduction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81000" algn="just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⚬"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Flexibility</a:t>
            </a: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73" name="Google Shape;373;g36ea7dce934_0_187"/>
          <p:cNvCxnSpPr/>
          <p:nvPr/>
        </p:nvCxnSpPr>
        <p:spPr>
          <a:xfrm>
            <a:off x="4122475" y="8212000"/>
            <a:ext cx="11100" cy="960600"/>
          </a:xfrm>
          <a:prstGeom prst="straightConnector1">
            <a:avLst/>
          </a:prstGeom>
          <a:noFill/>
          <a:ln w="38100" cap="flat" cmpd="sng">
            <a:solidFill>
              <a:srgbClr val="00CD8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g36ea7dce934_0_187"/>
          <p:cNvSpPr txBox="1"/>
          <p:nvPr/>
        </p:nvSpPr>
        <p:spPr>
          <a:xfrm>
            <a:off x="4229450" y="8125875"/>
            <a:ext cx="782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In finance</a:t>
            </a:r>
            <a:r>
              <a:rPr lang="en-US" sz="2400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2400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200">
                <a:latin typeface="Outfit"/>
                <a:ea typeface="Outfit"/>
                <a:cs typeface="Outfit"/>
                <a:sym typeface="Outfit"/>
              </a:rPr>
              <a:t>AI agents are used to analyze market trends, detect fraud, optimize portfolios, and assist with regulatory compliance.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g36ec1d746b2_0_1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0" name="Google Shape;380;g36ec1d746b2_0_1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1" name="Google Shape;381;g36ec1d746b2_0_1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382" name="Google Shape;382;g36ec1d746b2_0_1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g36ec1d746b2_0_1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g36ec1d746b2_0_1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g36ec1d746b2_0_1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386" name="Google Shape;386;g36ec1d746b2_0_1"/>
          <p:cNvSpPr txBox="1"/>
          <p:nvPr/>
        </p:nvSpPr>
        <p:spPr>
          <a:xfrm>
            <a:off x="1104300" y="9397050"/>
            <a:ext cx="102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16</a:t>
            </a:r>
            <a:endParaRPr/>
          </a:p>
        </p:txBody>
      </p:sp>
      <p:sp>
        <p:nvSpPr>
          <p:cNvPr id="387" name="Google Shape;387;g36ec1d746b2_0_1"/>
          <p:cNvSpPr txBox="1"/>
          <p:nvPr/>
        </p:nvSpPr>
        <p:spPr>
          <a:xfrm>
            <a:off x="1028700" y="426075"/>
            <a:ext cx="43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What are AI Agents?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88" name="Google Shape;388;g36ec1d746b2_0_1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Non-Agentic vs Agentic Workflow</a:t>
            </a:r>
            <a:endParaRPr/>
          </a:p>
        </p:txBody>
      </p:sp>
      <p:sp>
        <p:nvSpPr>
          <p:cNvPr id="389" name="Google Shape;389;g36ec1d746b2_0_1"/>
          <p:cNvSpPr/>
          <p:nvPr/>
        </p:nvSpPr>
        <p:spPr>
          <a:xfrm>
            <a:off x="1557500" y="2679488"/>
            <a:ext cx="1644300" cy="4380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Prompt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6ec1d746b2_0_1"/>
          <p:cNvSpPr/>
          <p:nvPr/>
        </p:nvSpPr>
        <p:spPr>
          <a:xfrm>
            <a:off x="1557500" y="6434725"/>
            <a:ext cx="1644300" cy="488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36ec1d746b2_0_1"/>
          <p:cNvSpPr/>
          <p:nvPr/>
        </p:nvSpPr>
        <p:spPr>
          <a:xfrm>
            <a:off x="1942100" y="4281325"/>
            <a:ext cx="875100" cy="869400"/>
          </a:xfrm>
          <a:prstGeom prst="rect">
            <a:avLst/>
          </a:prstGeom>
          <a:solidFill>
            <a:srgbClr val="1F497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36ec1d746b2_0_1"/>
          <p:cNvSpPr/>
          <p:nvPr/>
        </p:nvSpPr>
        <p:spPr>
          <a:xfrm>
            <a:off x="2065147" y="4362654"/>
            <a:ext cx="671639" cy="691633"/>
          </a:xfrm>
          <a:custGeom>
            <a:avLst/>
            <a:gdLst/>
            <a:ahLst/>
            <a:cxnLst/>
            <a:rect l="l" t="t" r="r" b="b"/>
            <a:pathLst>
              <a:path w="4797420" h="5030060" extrusionOk="0">
                <a:moveTo>
                  <a:pt x="0" y="0"/>
                </a:moveTo>
                <a:lnTo>
                  <a:pt x="4797420" y="0"/>
                </a:lnTo>
                <a:lnTo>
                  <a:pt x="4797420" y="5030060"/>
                </a:lnTo>
                <a:lnTo>
                  <a:pt x="0" y="5030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3" name="Google Shape;393;g36ec1d746b2_0_1"/>
          <p:cNvSpPr/>
          <p:nvPr/>
        </p:nvSpPr>
        <p:spPr>
          <a:xfrm rot="5400000">
            <a:off x="2070050" y="3492863"/>
            <a:ext cx="619200" cy="4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36ec1d746b2_0_1"/>
          <p:cNvSpPr/>
          <p:nvPr/>
        </p:nvSpPr>
        <p:spPr>
          <a:xfrm rot="5400000">
            <a:off x="2070050" y="5545525"/>
            <a:ext cx="619200" cy="4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36ec1d746b2_0_1"/>
          <p:cNvSpPr txBox="1"/>
          <p:nvPr/>
        </p:nvSpPr>
        <p:spPr>
          <a:xfrm>
            <a:off x="3679150" y="3596025"/>
            <a:ext cx="41247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 single-step process where an AI system provides a direct response to a query.</a:t>
            </a:r>
            <a:endParaRPr sz="2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To refine this answer, the user needs to write another question.</a:t>
            </a:r>
            <a:endParaRPr sz="2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96" name="Google Shape;396;g36ec1d746b2_0_1"/>
          <p:cNvCxnSpPr/>
          <p:nvPr/>
        </p:nvCxnSpPr>
        <p:spPr>
          <a:xfrm flipH="1">
            <a:off x="1116975" y="7991025"/>
            <a:ext cx="11100" cy="1160100"/>
          </a:xfrm>
          <a:prstGeom prst="straightConnector1">
            <a:avLst/>
          </a:prstGeom>
          <a:noFill/>
          <a:ln w="38100" cap="flat" cmpd="sng">
            <a:solidFill>
              <a:srgbClr val="00CD8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g36ec1d746b2_0_1"/>
          <p:cNvSpPr txBox="1"/>
          <p:nvPr/>
        </p:nvSpPr>
        <p:spPr>
          <a:xfrm>
            <a:off x="1202348" y="7973500"/>
            <a:ext cx="64305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Example</a:t>
            </a:r>
            <a:r>
              <a:rPr lang="en-US" sz="2000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2000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 A chatbot answering a customer's question about their account balance.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Google Shape;402;g36ea7dce934_0_235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g36ea7dce934_0_235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4" name="Google Shape;404;g36ea7dce934_0_235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405" name="Google Shape;405;g36ea7dce934_0_235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g36ea7dce934_0_235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g36ea7dce934_0_235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g36ea7dce934_0_235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409" name="Google Shape;409;g36ea7dce934_0_235"/>
          <p:cNvSpPr txBox="1"/>
          <p:nvPr/>
        </p:nvSpPr>
        <p:spPr>
          <a:xfrm>
            <a:off x="1028700" y="426075"/>
            <a:ext cx="43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What are AI Agents?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0" name="Google Shape;410;g36ea7dce934_0_235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Non-Agentic vs Agentic Workflow</a:t>
            </a:r>
            <a:endParaRPr/>
          </a:p>
        </p:txBody>
      </p:sp>
      <p:cxnSp>
        <p:nvCxnSpPr>
          <p:cNvPr id="411" name="Google Shape;411;g36ea7dce934_0_235"/>
          <p:cNvCxnSpPr/>
          <p:nvPr/>
        </p:nvCxnSpPr>
        <p:spPr>
          <a:xfrm flipH="1">
            <a:off x="1116975" y="7991025"/>
            <a:ext cx="11100" cy="1160100"/>
          </a:xfrm>
          <a:prstGeom prst="straightConnector1">
            <a:avLst/>
          </a:prstGeom>
          <a:noFill/>
          <a:ln w="38100" cap="flat" cmpd="sng">
            <a:solidFill>
              <a:srgbClr val="00CD8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2" name="Google Shape;412;g36ea7dce934_0_235"/>
          <p:cNvSpPr txBox="1"/>
          <p:nvPr/>
        </p:nvSpPr>
        <p:spPr>
          <a:xfrm>
            <a:off x="1202348" y="7973500"/>
            <a:ext cx="64305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Example</a:t>
            </a:r>
            <a:r>
              <a:rPr lang="en-US" sz="2000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2000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 A chatbot answering a customer's question about their account balance.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36ea7dce934_0_235"/>
          <p:cNvSpPr/>
          <p:nvPr/>
        </p:nvSpPr>
        <p:spPr>
          <a:xfrm>
            <a:off x="1557500" y="2679488"/>
            <a:ext cx="1644300" cy="4380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Prompt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36ea7dce934_0_235"/>
          <p:cNvSpPr/>
          <p:nvPr/>
        </p:nvSpPr>
        <p:spPr>
          <a:xfrm>
            <a:off x="1557500" y="6434725"/>
            <a:ext cx="1644300" cy="488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36ea7dce934_0_235"/>
          <p:cNvSpPr/>
          <p:nvPr/>
        </p:nvSpPr>
        <p:spPr>
          <a:xfrm>
            <a:off x="1942100" y="4281325"/>
            <a:ext cx="875100" cy="869400"/>
          </a:xfrm>
          <a:prstGeom prst="rect">
            <a:avLst/>
          </a:prstGeom>
          <a:solidFill>
            <a:srgbClr val="1F497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36ea7dce934_0_235"/>
          <p:cNvSpPr/>
          <p:nvPr/>
        </p:nvSpPr>
        <p:spPr>
          <a:xfrm>
            <a:off x="2065147" y="4362654"/>
            <a:ext cx="671639" cy="691633"/>
          </a:xfrm>
          <a:custGeom>
            <a:avLst/>
            <a:gdLst/>
            <a:ahLst/>
            <a:cxnLst/>
            <a:rect l="l" t="t" r="r" b="b"/>
            <a:pathLst>
              <a:path w="4797420" h="5030060" extrusionOk="0">
                <a:moveTo>
                  <a:pt x="0" y="0"/>
                </a:moveTo>
                <a:lnTo>
                  <a:pt x="4797420" y="0"/>
                </a:lnTo>
                <a:lnTo>
                  <a:pt x="4797420" y="5030060"/>
                </a:lnTo>
                <a:lnTo>
                  <a:pt x="0" y="5030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7" name="Google Shape;417;g36ea7dce934_0_235"/>
          <p:cNvSpPr/>
          <p:nvPr/>
        </p:nvSpPr>
        <p:spPr>
          <a:xfrm rot="5400000">
            <a:off x="2070050" y="3492863"/>
            <a:ext cx="619200" cy="4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36ea7dce934_0_235"/>
          <p:cNvSpPr/>
          <p:nvPr/>
        </p:nvSpPr>
        <p:spPr>
          <a:xfrm rot="5400000">
            <a:off x="2070050" y="5545525"/>
            <a:ext cx="619200" cy="4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36ea7dce934_0_235"/>
          <p:cNvSpPr/>
          <p:nvPr/>
        </p:nvSpPr>
        <p:spPr>
          <a:xfrm>
            <a:off x="10651275" y="2726638"/>
            <a:ext cx="1644300" cy="4380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Prompt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36ea7dce934_0_235"/>
          <p:cNvSpPr/>
          <p:nvPr/>
        </p:nvSpPr>
        <p:spPr>
          <a:xfrm>
            <a:off x="10651275" y="6481875"/>
            <a:ext cx="1644300" cy="488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6ea7dce934_0_235"/>
          <p:cNvSpPr/>
          <p:nvPr/>
        </p:nvSpPr>
        <p:spPr>
          <a:xfrm>
            <a:off x="11035875" y="4328475"/>
            <a:ext cx="875100" cy="869400"/>
          </a:xfrm>
          <a:prstGeom prst="rect">
            <a:avLst/>
          </a:prstGeom>
          <a:solidFill>
            <a:srgbClr val="1F497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36ea7dce934_0_235"/>
          <p:cNvSpPr/>
          <p:nvPr/>
        </p:nvSpPr>
        <p:spPr>
          <a:xfrm>
            <a:off x="11158922" y="4409804"/>
            <a:ext cx="671639" cy="691633"/>
          </a:xfrm>
          <a:custGeom>
            <a:avLst/>
            <a:gdLst/>
            <a:ahLst/>
            <a:cxnLst/>
            <a:rect l="l" t="t" r="r" b="b"/>
            <a:pathLst>
              <a:path w="4797420" h="5030060" extrusionOk="0">
                <a:moveTo>
                  <a:pt x="0" y="0"/>
                </a:moveTo>
                <a:lnTo>
                  <a:pt x="4797420" y="0"/>
                </a:lnTo>
                <a:lnTo>
                  <a:pt x="4797420" y="5030060"/>
                </a:lnTo>
                <a:lnTo>
                  <a:pt x="0" y="5030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3" name="Google Shape;423;g36ea7dce934_0_235"/>
          <p:cNvSpPr/>
          <p:nvPr/>
        </p:nvSpPr>
        <p:spPr>
          <a:xfrm rot="5400000">
            <a:off x="11163825" y="3540013"/>
            <a:ext cx="619200" cy="4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36ea7dce934_0_235"/>
          <p:cNvSpPr/>
          <p:nvPr/>
        </p:nvSpPr>
        <p:spPr>
          <a:xfrm rot="5400000">
            <a:off x="11163825" y="5592675"/>
            <a:ext cx="619200" cy="4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36ea7dce934_0_235"/>
          <p:cNvSpPr txBox="1"/>
          <p:nvPr/>
        </p:nvSpPr>
        <p:spPr>
          <a:xfrm>
            <a:off x="13760750" y="3596025"/>
            <a:ext cx="3800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>
                <a:latin typeface="Outfit"/>
                <a:ea typeface="Outfit"/>
                <a:cs typeface="Outfit"/>
                <a:sym typeface="Outfit"/>
              </a:rPr>
              <a:t>A </a:t>
            </a:r>
            <a:r>
              <a:rPr lang="en-US" sz="2200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multi-step process </a:t>
            </a:r>
            <a:r>
              <a:rPr lang="en-US" sz="2200">
                <a:latin typeface="Outfit"/>
                <a:ea typeface="Outfit"/>
                <a:cs typeface="Outfit"/>
                <a:sym typeface="Outfit"/>
              </a:rPr>
              <a:t>where an AI system iterates and improves its output.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6ea7dce934_0_235"/>
          <p:cNvSpPr/>
          <p:nvPr/>
        </p:nvSpPr>
        <p:spPr>
          <a:xfrm rot="-5399580" flipH="1">
            <a:off x="11796063" y="4425899"/>
            <a:ext cx="2455500" cy="5589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36ea7dce934_0_235"/>
          <p:cNvSpPr/>
          <p:nvPr/>
        </p:nvSpPr>
        <p:spPr>
          <a:xfrm rot="5400420" flipH="1">
            <a:off x="8824263" y="4425967"/>
            <a:ext cx="2455500" cy="5589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36ea7dce934_0_235"/>
          <p:cNvSpPr txBox="1"/>
          <p:nvPr/>
        </p:nvSpPr>
        <p:spPr>
          <a:xfrm>
            <a:off x="9545550" y="7673650"/>
            <a:ext cx="76224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8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Example: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An AI system analyzing a company's financial statements, identifying potential areas for further investigation, conducting additional research, and producing a comprehensive investment recommendation.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36ea7dce934_0_235"/>
          <p:cNvSpPr txBox="1"/>
          <p:nvPr/>
        </p:nvSpPr>
        <p:spPr>
          <a:xfrm>
            <a:off x="13303425" y="5479700"/>
            <a:ext cx="47034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>
                <a:latin typeface="Outfit"/>
                <a:ea typeface="Outfit"/>
                <a:cs typeface="Outfit"/>
                <a:sym typeface="Outfit"/>
              </a:rPr>
              <a:t>It incorporates </a:t>
            </a:r>
            <a:r>
              <a:rPr lang="en-US" sz="2200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autonomous </a:t>
            </a:r>
            <a:r>
              <a:rPr lang="en-US" sz="2200">
                <a:latin typeface="Outfit"/>
                <a:ea typeface="Outfit"/>
                <a:cs typeface="Outfit"/>
                <a:sym typeface="Outfit"/>
              </a:rPr>
              <a:t>agents to execute tasks, make decisions, and interact with systems or other agents without continuous human guidance.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6ea7dce934_0_235"/>
          <p:cNvSpPr/>
          <p:nvPr/>
        </p:nvSpPr>
        <p:spPr>
          <a:xfrm rot="-2102545">
            <a:off x="12749740" y="2580256"/>
            <a:ext cx="754464" cy="32692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E36C0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36ea7dce934_0_235"/>
          <p:cNvSpPr/>
          <p:nvPr/>
        </p:nvSpPr>
        <p:spPr>
          <a:xfrm>
            <a:off x="13529550" y="2054875"/>
            <a:ext cx="1744500" cy="701100"/>
          </a:xfrm>
          <a:prstGeom prst="roundRect">
            <a:avLst>
              <a:gd name="adj" fmla="val 16667"/>
            </a:avLst>
          </a:prstGeom>
          <a:solidFill>
            <a:srgbClr val="E36C0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External Systems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6ea7dce934_0_235"/>
          <p:cNvSpPr/>
          <p:nvPr/>
        </p:nvSpPr>
        <p:spPr>
          <a:xfrm rot="8697455">
            <a:off x="9677321" y="6360877"/>
            <a:ext cx="754464" cy="32692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E36C0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36ea7dce934_0_235"/>
          <p:cNvSpPr/>
          <p:nvPr/>
        </p:nvSpPr>
        <p:spPr>
          <a:xfrm>
            <a:off x="7966938" y="6790513"/>
            <a:ext cx="1744500" cy="701100"/>
          </a:xfrm>
          <a:prstGeom prst="roundRect">
            <a:avLst>
              <a:gd name="adj" fmla="val 16667"/>
            </a:avLst>
          </a:prstGeom>
          <a:solidFill>
            <a:srgbClr val="E36C0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 Agents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36ea7dce934_0_235"/>
          <p:cNvSpPr txBox="1"/>
          <p:nvPr/>
        </p:nvSpPr>
        <p:spPr>
          <a:xfrm>
            <a:off x="15595325" y="1873325"/>
            <a:ext cx="1744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Tools: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</a:pP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API Calls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</a:pP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Code execution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</a:pP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Search the web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35" name="Google Shape;435;g36ea7dce934_0_235"/>
          <p:cNvSpPr/>
          <p:nvPr/>
        </p:nvSpPr>
        <p:spPr>
          <a:xfrm>
            <a:off x="15412513" y="1913850"/>
            <a:ext cx="114900" cy="9819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6" name="Google Shape;436;g36ea7dce934_0_235"/>
          <p:cNvCxnSpPr/>
          <p:nvPr/>
        </p:nvCxnSpPr>
        <p:spPr>
          <a:xfrm flipH="1">
            <a:off x="9447500" y="7768875"/>
            <a:ext cx="11100" cy="1347900"/>
          </a:xfrm>
          <a:prstGeom prst="straightConnector1">
            <a:avLst/>
          </a:prstGeom>
          <a:noFill/>
          <a:ln w="38100" cap="flat" cmpd="sng">
            <a:solidFill>
              <a:srgbClr val="00CD8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g36ea7dce934_0_235"/>
          <p:cNvSpPr txBox="1"/>
          <p:nvPr/>
        </p:nvSpPr>
        <p:spPr>
          <a:xfrm>
            <a:off x="1104300" y="9397050"/>
            <a:ext cx="9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17</a:t>
            </a:r>
            <a:endParaRPr/>
          </a:p>
        </p:txBody>
      </p:sp>
      <p:sp>
        <p:nvSpPr>
          <p:cNvPr id="438" name="Google Shape;438;g36ea7dce934_0_235"/>
          <p:cNvSpPr txBox="1"/>
          <p:nvPr/>
        </p:nvSpPr>
        <p:spPr>
          <a:xfrm>
            <a:off x="3679150" y="3596025"/>
            <a:ext cx="41247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 single-step process where an AI system provides a direct response to a query.</a:t>
            </a:r>
            <a:endParaRPr sz="2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To refine this answer, the user needs to write another question.</a:t>
            </a:r>
            <a:endParaRPr sz="2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6ec1d746b2_0_4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36ec1d746b2_0_42"/>
          <p:cNvSpPr txBox="1"/>
          <p:nvPr/>
        </p:nvSpPr>
        <p:spPr>
          <a:xfrm>
            <a:off x="1028700" y="4479925"/>
            <a:ext cx="12242700" cy="25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[03]: Agentic Systems Description - Industry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45" name="Google Shape;445;g36ec1d746b2_0_42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g36ec1d746b2_0_42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g36ec1d746b2_0_49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g36ec1d746b2_0_49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53" name="Google Shape;453;g36ec1d746b2_0_49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454" name="Google Shape;454;g36ec1d746b2_0_49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g36ec1d746b2_0_49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g36ec1d746b2_0_49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g36ec1d746b2_0_49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458" name="Google Shape;458;g36ec1d746b2_0_49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Agentic Systems Description - Industry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9" name="Google Shape;459;g36ec1d746b2_0_49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When to Use Agents - and When not to?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60" name="Google Shape;460;g36ec1d746b2_0_49"/>
          <p:cNvSpPr txBox="1"/>
          <p:nvPr/>
        </p:nvSpPr>
        <p:spPr>
          <a:xfrm>
            <a:off x="896025" y="2724225"/>
            <a:ext cx="8198700" cy="5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latin typeface="Outfit"/>
                <a:ea typeface="Outfit"/>
                <a:cs typeface="Outfit"/>
                <a:sym typeface="Outfit"/>
              </a:rPr>
              <a:t>Start with the simplest solution possible - This could be:</a:t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latin typeface="Outfit"/>
                <a:ea typeface="Outfit"/>
                <a:cs typeface="Outfit"/>
                <a:sym typeface="Outfit"/>
              </a:rPr>
              <a:t>Optimizing single LLM calls with retrieval and in-context learning</a:t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latin typeface="Outfit"/>
                <a:ea typeface="Outfit"/>
                <a:cs typeface="Outfit"/>
                <a:sym typeface="Outfit"/>
              </a:rPr>
              <a:t>Not using any agentic system</a:t>
            </a:r>
            <a:endParaRPr sz="21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latin typeface="Outfit"/>
                <a:ea typeface="Outfit"/>
                <a:cs typeface="Outfit"/>
                <a:sym typeface="Outfit"/>
              </a:rPr>
              <a:t>Only </a:t>
            </a:r>
            <a:r>
              <a:rPr lang="en-US" sz="2100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increasing complexity</a:t>
            </a:r>
            <a:r>
              <a:rPr lang="en-US" sz="2100">
                <a:latin typeface="Outfit"/>
                <a:ea typeface="Outfit"/>
                <a:cs typeface="Outfit"/>
                <a:sym typeface="Outfit"/>
              </a:rPr>
              <a:t> when needed.</a:t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6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latin typeface="Outfit"/>
                <a:ea typeface="Outfit"/>
                <a:cs typeface="Outfit"/>
                <a:sym typeface="Outfit"/>
              </a:rPr>
              <a:t>Avoid building agentic systems unless their tradeoff of higher latency and cost for better task performance is justified.</a:t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6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latin typeface="Outfit"/>
                <a:ea typeface="Outfit"/>
                <a:cs typeface="Outfit"/>
                <a:sym typeface="Outfit"/>
              </a:rPr>
              <a:t>Use workflows for predictable and consistent execution of well-defined tasks.</a:t>
            </a:r>
            <a:endParaRPr sz="2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latin typeface="Outfit"/>
                <a:ea typeface="Outfit"/>
                <a:cs typeface="Outfit"/>
                <a:sym typeface="Outfit"/>
              </a:rPr>
              <a:t>Choose agents when flexibility and model-driven decision-making at scale are required.</a:t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61" name="Google Shape;461;g36ec1d746b2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5750" y="3655150"/>
            <a:ext cx="6536700" cy="39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6ec1d746b2_0_49"/>
          <p:cNvSpPr txBox="1"/>
          <p:nvPr/>
        </p:nvSpPr>
        <p:spPr>
          <a:xfrm>
            <a:off x="11266950" y="2922150"/>
            <a:ext cx="425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00CD8F"/>
                </a:solidFill>
              </a:rPr>
              <a:t>Increasing Complexity</a:t>
            </a:r>
            <a:endParaRPr sz="2000" b="1" i="0" u="none" strike="noStrike" cap="none">
              <a:solidFill>
                <a:srgbClr val="00CD8F"/>
              </a:solidFill>
            </a:endParaRPr>
          </a:p>
        </p:txBody>
      </p:sp>
      <p:sp>
        <p:nvSpPr>
          <p:cNvPr id="463" name="Google Shape;463;g36ec1d746b2_0_49"/>
          <p:cNvSpPr txBox="1"/>
          <p:nvPr/>
        </p:nvSpPr>
        <p:spPr>
          <a:xfrm>
            <a:off x="6998250" y="8923050"/>
            <a:ext cx="3279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-US" sz="1100" b="1" i="0" u="none" strike="noStrike" cap="none">
                <a:solidFill>
                  <a:srgbClr val="1C3F6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sng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 - Building Effective Agents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36ec1d746b2_0_49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5" r="-20137" b="-145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028700" y="4479925"/>
            <a:ext cx="12286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AI Agents in Finance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1028700" y="5568950"/>
            <a:ext cx="108837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From Agentic Workflows to Practical Use Cases in Finance</a:t>
            </a:r>
            <a:endParaRPr sz="51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1028700" y="4271210"/>
            <a:ext cx="1136142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3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6ec1d746b2_0_132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Examples of Agentic Workflows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0" name="Google Shape;470;g36ec1d746b2_0_132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1" name="Google Shape;471;g36ec1d746b2_0_132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2" name="Google Shape;472;g36ec1d746b2_0_132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473" name="Google Shape;473;g36ec1d746b2_0_132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36ec1d746b2_0_132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36ec1d746b2_0_13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g36ec1d746b2_0_132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477" name="Google Shape;477;g36ec1d746b2_0_132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Agentic Systems Description - Industry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8" name="Google Shape;478;g36ec1d746b2_0_132"/>
          <p:cNvSpPr txBox="1"/>
          <p:nvPr/>
        </p:nvSpPr>
        <p:spPr>
          <a:xfrm>
            <a:off x="6998250" y="8923050"/>
            <a:ext cx="3279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-US" sz="1100" b="1" i="0" u="none" strike="noStrike" cap="none">
                <a:solidFill>
                  <a:srgbClr val="1C3F6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sng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 - Building Effective Agents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36ec1d746b2_0_132"/>
          <p:cNvSpPr txBox="1"/>
          <p:nvPr/>
        </p:nvSpPr>
        <p:spPr>
          <a:xfrm>
            <a:off x="7296150" y="2623350"/>
            <a:ext cx="3695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1- BUILDING BLOCK:The augmented LLM</a:t>
            </a:r>
            <a:endParaRPr sz="2200" b="1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0" name="Google Shape;480;g36ec1d746b2_0_132"/>
          <p:cNvSpPr txBox="1"/>
          <p:nvPr/>
        </p:nvSpPr>
        <p:spPr>
          <a:xfrm>
            <a:off x="7458750" y="3932825"/>
            <a:ext cx="3370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latin typeface="Outfit"/>
                <a:ea typeface="Outfit"/>
                <a:cs typeface="Outfit"/>
                <a:sym typeface="Outfit"/>
              </a:rPr>
              <a:t>Where an LLM is augmented by various features such as Retrieval, Tools and Memory.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g36ec1d746b2_0_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4600" y="5581307"/>
            <a:ext cx="3817250" cy="201117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6ec1d746b2_0_132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20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706e73f902_0_2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Examples of Agentic Workflows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88" name="Google Shape;488;g3706e73f902_0_2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9" name="Google Shape;489;g3706e73f902_0_2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0" name="Google Shape;490;g3706e73f902_0_2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491" name="Google Shape;491;g3706e73f902_0_2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g3706e73f902_0_2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g3706e73f902_0_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4" name="Google Shape;494;g3706e73f902_0_2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495" name="Google Shape;495;g3706e73f902_0_2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Agentic Systems Description - Industry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6" name="Google Shape;496;g3706e73f902_0_2"/>
          <p:cNvSpPr txBox="1"/>
          <p:nvPr/>
        </p:nvSpPr>
        <p:spPr>
          <a:xfrm>
            <a:off x="6998250" y="8923050"/>
            <a:ext cx="3279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-US" sz="1100" b="1" i="0" u="none" strike="noStrike" cap="none">
                <a:solidFill>
                  <a:srgbClr val="1C3F6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sng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 - Building Effective Agents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3706e73f902_0_2"/>
          <p:cNvSpPr txBox="1"/>
          <p:nvPr/>
        </p:nvSpPr>
        <p:spPr>
          <a:xfrm>
            <a:off x="1104300" y="3059150"/>
            <a:ext cx="6345900" cy="2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Prompt chaining breaks a task into a sequence of steps.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Each LLM call processes the output of the previous step.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Programmatic checks can be added to intermediate steps for validation.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Use "gates" to ensure the process remains on track.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This approach helps maintain accuracy and control in multi-step workflows.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3706e73f902_0_2"/>
          <p:cNvSpPr txBox="1"/>
          <p:nvPr/>
        </p:nvSpPr>
        <p:spPr>
          <a:xfrm>
            <a:off x="1665375" y="2626400"/>
            <a:ext cx="42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1F497D"/>
                </a:solidFill>
                <a:latin typeface="Outfit"/>
                <a:ea typeface="Outfit"/>
                <a:cs typeface="Outfit"/>
                <a:sym typeface="Outfit"/>
              </a:rPr>
              <a:t>Prompt Chaining</a:t>
            </a:r>
            <a:endParaRPr sz="2200" b="1" i="0" u="none" strike="noStrike" cap="none">
              <a:solidFill>
                <a:srgbClr val="1F497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99" name="Google Shape;499;g3706e73f902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900" y="4998988"/>
            <a:ext cx="6824700" cy="12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706e73f902_0_2"/>
          <p:cNvSpPr txBox="1"/>
          <p:nvPr/>
        </p:nvSpPr>
        <p:spPr>
          <a:xfrm>
            <a:off x="12333075" y="2626400"/>
            <a:ext cx="42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1F497D"/>
                </a:solidFill>
                <a:latin typeface="Outfit"/>
                <a:ea typeface="Outfit"/>
                <a:cs typeface="Outfit"/>
                <a:sym typeface="Outfit"/>
              </a:rPr>
              <a:t>Parallelization</a:t>
            </a:r>
            <a:endParaRPr sz="2200" b="1" i="0" u="none" strike="noStrike" cap="none">
              <a:solidFill>
                <a:srgbClr val="1F497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1" name="Google Shape;501;g3706e73f902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12375" y="5405701"/>
            <a:ext cx="3963912" cy="1389412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3706e73f902_0_2"/>
          <p:cNvSpPr txBox="1"/>
          <p:nvPr/>
        </p:nvSpPr>
        <p:spPr>
          <a:xfrm>
            <a:off x="6951750" y="6519000"/>
            <a:ext cx="42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1F497D"/>
                </a:solidFill>
                <a:latin typeface="Outfit"/>
                <a:ea typeface="Outfit"/>
                <a:cs typeface="Outfit"/>
                <a:sym typeface="Outfit"/>
              </a:rPr>
              <a:t>Orchestrator-Workers</a:t>
            </a:r>
            <a:endParaRPr sz="2200" b="1" i="0" u="none" strike="noStrike" cap="none">
              <a:solidFill>
                <a:srgbClr val="1F497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3" name="Google Shape;503;g3706e73f902_0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50150" y="7292627"/>
            <a:ext cx="4635749" cy="11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3706e73f902_0_2"/>
          <p:cNvSpPr txBox="1"/>
          <p:nvPr/>
        </p:nvSpPr>
        <p:spPr>
          <a:xfrm>
            <a:off x="11211675" y="2971200"/>
            <a:ext cx="6497100" cy="2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LLMs can perform tasks simultaneously, with outputs aggregated programmatically.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There are 2 key variations in parallelization: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1- </a:t>
            </a:r>
            <a:r>
              <a:rPr lang="en-US" sz="1800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Sectioning</a:t>
            </a: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: Splits a task into independent subtasks that are executed in parallel.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2- </a:t>
            </a:r>
            <a:r>
              <a:rPr lang="en-US" sz="1800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Voting</a:t>
            </a: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: Executes the same task multiple times to  generate diverse outputs.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3706e73f902_0_2"/>
          <p:cNvSpPr txBox="1"/>
          <p:nvPr/>
        </p:nvSpPr>
        <p:spPr>
          <a:xfrm>
            <a:off x="5692950" y="6939825"/>
            <a:ext cx="6771900" cy="18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The orchestrator-workers workflow uses a central LLM to manage tasks dynamically.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The central LLM breaks down tasks into smaller components.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These components are delegated to worker LLMs for execution.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The central LLM synthesizes the results from the worker LLMs.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3706e73f902_0_2"/>
          <p:cNvSpPr txBox="1"/>
          <p:nvPr/>
        </p:nvSpPr>
        <p:spPr>
          <a:xfrm>
            <a:off x="7250500" y="2246601"/>
            <a:ext cx="42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2- WORKFLOW</a:t>
            </a:r>
            <a:endParaRPr sz="2200" b="1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7" name="Google Shape;507;g3706e73f902_0_2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2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6ec1d746b2_0_203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Examples of Agentic Workflows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13" name="Google Shape;513;g36ec1d746b2_0_203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4" name="Google Shape;514;g36ec1d746b2_0_203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5" name="Google Shape;515;g36ec1d746b2_0_203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516" name="Google Shape;516;g36ec1d746b2_0_203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g36ec1d746b2_0_203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36ec1d746b2_0_203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g36ec1d746b2_0_203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520" name="Google Shape;520;g36ec1d746b2_0_203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Agentic Systems Description - Industry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1" name="Google Shape;521;g36ec1d746b2_0_203"/>
          <p:cNvSpPr txBox="1"/>
          <p:nvPr/>
        </p:nvSpPr>
        <p:spPr>
          <a:xfrm>
            <a:off x="6998250" y="8923050"/>
            <a:ext cx="3279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-US" sz="1100" b="1" i="0" u="none" strike="noStrike" cap="none">
                <a:solidFill>
                  <a:srgbClr val="1C3F6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sng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 - Building Effective Agents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36ec1d746b2_0_203"/>
          <p:cNvSpPr txBox="1"/>
          <p:nvPr/>
        </p:nvSpPr>
        <p:spPr>
          <a:xfrm>
            <a:off x="1757150" y="3332625"/>
            <a:ext cx="5790600" cy="3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Routing identifies an input type and assigns it to a specific follow-up task.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This approach ensures tasks are handled separately and efficiently.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It facilitates the development of prompts tailored to specific needs.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Without routing, optimizing for one input type can negatively impact performance on others.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This approach ensures tailored handling for different input types, improving overall performance.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3" name="Google Shape;523;g36ec1d746b2_0_203"/>
          <p:cNvSpPr txBox="1"/>
          <p:nvPr/>
        </p:nvSpPr>
        <p:spPr>
          <a:xfrm>
            <a:off x="2364350" y="2676338"/>
            <a:ext cx="42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1F497D"/>
                </a:solidFill>
                <a:latin typeface="Outfit"/>
                <a:ea typeface="Outfit"/>
                <a:cs typeface="Outfit"/>
                <a:sym typeface="Outfit"/>
              </a:rPr>
              <a:t>Routing</a:t>
            </a:r>
            <a:endParaRPr sz="2200" b="1" i="0" u="none" strike="noStrike" cap="none">
              <a:solidFill>
                <a:srgbClr val="1F497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24" name="Google Shape;524;g36ec1d746b2_0_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3200" y="7082050"/>
            <a:ext cx="4975050" cy="191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36ec1d746b2_0_203"/>
          <p:cNvSpPr txBox="1"/>
          <p:nvPr/>
        </p:nvSpPr>
        <p:spPr>
          <a:xfrm>
            <a:off x="11859325" y="2676338"/>
            <a:ext cx="42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1F497D"/>
                </a:solidFill>
                <a:latin typeface="Outfit"/>
                <a:ea typeface="Outfit"/>
                <a:cs typeface="Outfit"/>
                <a:sym typeface="Outfit"/>
              </a:rPr>
              <a:t>Evaluator-optimizer</a:t>
            </a:r>
            <a:endParaRPr sz="2200" b="1" i="0" u="none" strike="noStrike" cap="none">
              <a:solidFill>
                <a:srgbClr val="1F497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26" name="Google Shape;526;g36ec1d746b2_0_2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3438" y="5508675"/>
            <a:ext cx="5323175" cy="17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36ec1d746b2_0_203"/>
          <p:cNvSpPr txBox="1"/>
          <p:nvPr/>
        </p:nvSpPr>
        <p:spPr>
          <a:xfrm>
            <a:off x="11859325" y="3332625"/>
            <a:ext cx="4451400" cy="16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One LLM call generates a response.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Another LLM evaluates the response and provides feedback.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This process operates in a continuous loop for iterative improvement.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36ec1d746b2_0_203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22</a:t>
            </a:r>
            <a:endParaRPr/>
          </a:p>
        </p:txBody>
      </p:sp>
      <p:sp>
        <p:nvSpPr>
          <p:cNvPr id="529" name="Google Shape;529;g36ec1d746b2_0_203"/>
          <p:cNvSpPr txBox="1"/>
          <p:nvPr/>
        </p:nvSpPr>
        <p:spPr>
          <a:xfrm>
            <a:off x="7250500" y="2246601"/>
            <a:ext cx="42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2- WORKFLOW</a:t>
            </a:r>
            <a:endParaRPr sz="2200" b="1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6ec1d746b2_0_237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Examples of Agentic Workflows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35" name="Google Shape;535;g36ec1d746b2_0_237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6" name="Google Shape;536;g36ec1d746b2_0_237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7" name="Google Shape;537;g36ec1d746b2_0_237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538" name="Google Shape;538;g36ec1d746b2_0_237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g36ec1d746b2_0_237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g36ec1d746b2_0_237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g36ec1d746b2_0_237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542" name="Google Shape;542;g36ec1d746b2_0_237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Agentic Systems Description - Industry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3" name="Google Shape;543;g36ec1d746b2_0_237"/>
          <p:cNvSpPr txBox="1"/>
          <p:nvPr/>
        </p:nvSpPr>
        <p:spPr>
          <a:xfrm>
            <a:off x="6998250" y="8923050"/>
            <a:ext cx="3279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-US" sz="1100" b="1" i="0" u="none" strike="noStrike" cap="none">
                <a:solidFill>
                  <a:srgbClr val="1C3F6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sng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Anthropic - Building Effective Agents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36ec1d746b2_0_237"/>
          <p:cNvSpPr/>
          <p:nvPr/>
        </p:nvSpPr>
        <p:spPr>
          <a:xfrm>
            <a:off x="3962700" y="2655050"/>
            <a:ext cx="4145700" cy="7083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Agents begin tasks with either a command or an interactive discussion with the user.</a:t>
            </a:r>
            <a:endParaRPr sz="1600" i="0" u="none" strike="noStrike" cap="non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g36ec1d746b2_0_237"/>
          <p:cNvSpPr/>
          <p:nvPr/>
        </p:nvSpPr>
        <p:spPr>
          <a:xfrm>
            <a:off x="3244750" y="4867475"/>
            <a:ext cx="4568100" cy="885600"/>
          </a:xfrm>
          <a:prstGeom prst="roundRect">
            <a:avLst>
              <a:gd name="adj" fmla="val 16667"/>
            </a:avLst>
          </a:prstGeom>
          <a:solidFill>
            <a:srgbClr val="1F49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During execution, agents rely on “ground truth” (e.g., tool results or code execution) to evaluate progress.</a:t>
            </a:r>
            <a:endParaRPr sz="1600" i="0" u="none" strike="noStrike" cap="non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g36ec1d746b2_0_237"/>
          <p:cNvSpPr/>
          <p:nvPr/>
        </p:nvSpPr>
        <p:spPr>
          <a:xfrm>
            <a:off x="7606825" y="5873625"/>
            <a:ext cx="6228000" cy="885600"/>
          </a:xfrm>
          <a:prstGeom prst="roundRect">
            <a:avLst>
              <a:gd name="adj" fmla="val 16667"/>
            </a:avLst>
          </a:prstGeom>
          <a:solidFill>
            <a:srgbClr val="AFC1D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Agents may pause for human feedback at checkpoints or when facing blockers, with tasks ending upon completion or when predefined stopping conditions are met.</a:t>
            </a:r>
            <a:endParaRPr sz="1600" i="0" u="none" strike="noStrike" cap="non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47" name="Google Shape;547;g36ec1d746b2_0_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0775" y="2850935"/>
            <a:ext cx="4667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36ec1d746b2_0_2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8000" y="4090485"/>
            <a:ext cx="4857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36ec1d746b2_0_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4050" y="5341510"/>
            <a:ext cx="4667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36ec1d746b2_0_2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99550" y="2139567"/>
            <a:ext cx="4929900" cy="231631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36ec1d746b2_0_237"/>
          <p:cNvSpPr/>
          <p:nvPr/>
        </p:nvSpPr>
        <p:spPr>
          <a:xfrm>
            <a:off x="1752600" y="6841229"/>
            <a:ext cx="6113400" cy="885600"/>
          </a:xfrm>
          <a:prstGeom prst="rect">
            <a:avLst/>
          </a:prstGeom>
          <a:solidFill>
            <a:srgbClr val="BCB4A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While capable of handling complex tasks, agents are often implemented simply as LLMs using tools based on environmental feedback in a loop.</a:t>
            </a:r>
            <a:endParaRPr sz="1600" i="0" u="none" strike="noStrike" cap="non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2" name="Google Shape;552;g36ec1d746b2_0_237"/>
          <p:cNvSpPr/>
          <p:nvPr/>
        </p:nvSpPr>
        <p:spPr>
          <a:xfrm>
            <a:off x="9144000" y="6841225"/>
            <a:ext cx="6113400" cy="885600"/>
          </a:xfrm>
          <a:prstGeom prst="rect">
            <a:avLst/>
          </a:prstGeom>
          <a:solidFill>
            <a:srgbClr val="BCB4A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Clear and thoughtful design of toolsets and their documentation is essential for effective agent functionality.</a:t>
            </a:r>
            <a:endParaRPr sz="1600" i="0" u="none" strike="noStrike" cap="non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3" name="Google Shape;553;g36ec1d746b2_0_237"/>
          <p:cNvSpPr txBox="1"/>
          <p:nvPr/>
        </p:nvSpPr>
        <p:spPr>
          <a:xfrm>
            <a:off x="7606825" y="2094851"/>
            <a:ext cx="425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3-</a:t>
            </a:r>
            <a:r>
              <a:rPr lang="en-US" sz="2200" b="0" i="0" u="none" strike="noStrike" cap="none">
                <a:solidFill>
                  <a:srgbClr val="4C86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AGENTS</a:t>
            </a:r>
            <a:endParaRPr sz="2200" b="0" i="0" u="none" strike="noStrike" cap="none">
              <a:solidFill>
                <a:srgbClr val="4C86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36ec1d746b2_0_237"/>
          <p:cNvSpPr txBox="1"/>
          <p:nvPr/>
        </p:nvSpPr>
        <p:spPr>
          <a:xfrm>
            <a:off x="5016900" y="8031690"/>
            <a:ext cx="8254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Use agents for open-ended tasks with unpredictable steps or no fixed path.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Ideal for scaling tasks in trusted environments requiring autonomy.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Higher costs and error risks demand sandbox testing and guardrails.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5" name="Google Shape;555;g36ec1d746b2_0_237"/>
          <p:cNvSpPr/>
          <p:nvPr/>
        </p:nvSpPr>
        <p:spPr>
          <a:xfrm>
            <a:off x="8108400" y="3444725"/>
            <a:ext cx="4853700" cy="885600"/>
          </a:xfrm>
          <a:prstGeom prst="roundRect">
            <a:avLst>
              <a:gd name="adj" fmla="val 16667"/>
            </a:avLst>
          </a:prstGeom>
          <a:solidFill>
            <a:srgbClr val="758EA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Once tasks are clear, agents operate independently, with the option to seek further user input when needed.</a:t>
            </a:r>
            <a:endParaRPr sz="1600" i="0" u="none" strike="noStrike" cap="non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6" name="Google Shape;556;g36ec1d746b2_0_237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6ec1d746b2_0_27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36ec1d746b2_0_277"/>
          <p:cNvSpPr txBox="1"/>
          <p:nvPr/>
        </p:nvSpPr>
        <p:spPr>
          <a:xfrm>
            <a:off x="1028700" y="4479925"/>
            <a:ext cx="12242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[04]: Design Pattern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63" name="Google Shape;563;g36ec1d746b2_0_277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g36ec1d746b2_0_277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ec1d746b2_0_284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Common Agentic Patterns - </a:t>
            </a:r>
            <a:r>
              <a:rPr lang="en-US" sz="5000">
                <a:solidFill>
                  <a:srgbClr val="AFC1D0"/>
                </a:solidFill>
                <a:latin typeface="Outfit"/>
                <a:ea typeface="Outfit"/>
                <a:cs typeface="Outfit"/>
                <a:sym typeface="Outfit"/>
              </a:rPr>
              <a:t>OpenAI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70" name="Google Shape;570;g36ec1d746b2_0_284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1" name="Google Shape;571;g36ec1d746b2_0_284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2" name="Google Shape;572;g36ec1d746b2_0_284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573" name="Google Shape;573;g36ec1d746b2_0_284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g36ec1d746b2_0_284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g36ec1d746b2_0_284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g36ec1d746b2_0_284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577" name="Google Shape;577;g36ec1d746b2_0_284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Design Pattern - Industry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8" name="Google Shape;578;g36ec1d746b2_0_284"/>
          <p:cNvSpPr txBox="1"/>
          <p:nvPr/>
        </p:nvSpPr>
        <p:spPr>
          <a:xfrm>
            <a:off x="6593600" y="8923050"/>
            <a:ext cx="3279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Source: OpenAI</a:t>
            </a:r>
            <a:r>
              <a:rPr lang="en-US" sz="1100" b="1" i="0" u="none" strike="noStrike" cap="none">
                <a:solidFill>
                  <a:srgbClr val="1C3F6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36ec1d746b2_0_284"/>
          <p:cNvSpPr txBox="1"/>
          <p:nvPr/>
        </p:nvSpPr>
        <p:spPr>
          <a:xfrm>
            <a:off x="668050" y="2316063"/>
            <a:ext cx="369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Deterministic Flows</a:t>
            </a:r>
            <a:endParaRPr sz="2000" b="1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0" name="Google Shape;580;g36ec1d746b2_0_284"/>
          <p:cNvSpPr txBox="1"/>
          <p:nvPr/>
        </p:nvSpPr>
        <p:spPr>
          <a:xfrm>
            <a:off x="317800" y="2774725"/>
            <a:ext cx="4610100" cy="16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Breakdown a task into smaller steps.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Each task can be performed by an agent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The output of one agent is used as input to the next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The final agent provides the final answer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81" name="Google Shape;581;g36ec1d746b2_0_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52" y="4708200"/>
            <a:ext cx="3308305" cy="38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36ec1d746b2_0_284"/>
          <p:cNvSpPr txBox="1"/>
          <p:nvPr/>
        </p:nvSpPr>
        <p:spPr>
          <a:xfrm>
            <a:off x="6385700" y="2371513"/>
            <a:ext cx="369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Handoffs and routing</a:t>
            </a:r>
            <a:endParaRPr sz="2000" b="1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3" name="Google Shape;583;g36ec1d746b2_0_284"/>
          <p:cNvSpPr txBox="1"/>
          <p:nvPr/>
        </p:nvSpPr>
        <p:spPr>
          <a:xfrm>
            <a:off x="5890825" y="2768325"/>
            <a:ext cx="5286000" cy="22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Specialized sub-agents handling specific tasks.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Use handoffs to route a given task to a specific agent (or more).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Use </a:t>
            </a:r>
            <a:r>
              <a:rPr lang="en-US" sz="1800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peer-to-peer</a:t>
            </a: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 handoffs (from one agent to another) or </a:t>
            </a:r>
            <a:r>
              <a:rPr lang="en-US" sz="1800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leader-follower</a:t>
            </a: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 handoffs (One agent is responsible of routing tasks to the adequate agents), or also </a:t>
            </a:r>
            <a:r>
              <a:rPr lang="en-US" sz="1800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hierarchical </a:t>
            </a: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handoffs.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84" name="Google Shape;584;g36ec1d746b2_0_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099" y="5139525"/>
            <a:ext cx="3762500" cy="38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36ec1d746b2_0_284"/>
          <p:cNvSpPr txBox="1"/>
          <p:nvPr/>
        </p:nvSpPr>
        <p:spPr>
          <a:xfrm>
            <a:off x="12139750" y="2316063"/>
            <a:ext cx="369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Agents as Tools</a:t>
            </a:r>
            <a:endParaRPr sz="2000" b="1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6" name="Google Shape;586;g36ec1d746b2_0_284"/>
          <p:cNvSpPr txBox="1"/>
          <p:nvPr/>
        </p:nvSpPr>
        <p:spPr>
          <a:xfrm>
            <a:off x="11869450" y="2774725"/>
            <a:ext cx="49017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Specify tools the agent can use to achieve a given goal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Help access to a specific knowledge that is unknown by the LLM itself: API, database, website,...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87" name="Google Shape;587;g36ec1d746b2_0_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39750" y="4825938"/>
            <a:ext cx="4177042" cy="318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36ec1d746b2_0_284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25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36ec1d746b2_0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00" y="5399975"/>
            <a:ext cx="2393275" cy="33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36ec1d746b2_0_316"/>
          <p:cNvSpPr txBox="1"/>
          <p:nvPr/>
        </p:nvSpPr>
        <p:spPr>
          <a:xfrm>
            <a:off x="1028699" y="1212691"/>
            <a:ext cx="1177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Common Agentic Patterns - </a:t>
            </a:r>
            <a:r>
              <a:rPr lang="en-US" sz="5000">
                <a:solidFill>
                  <a:srgbClr val="AFC1D0"/>
                </a:solidFill>
                <a:latin typeface="Outfit"/>
                <a:ea typeface="Outfit"/>
                <a:cs typeface="Outfit"/>
                <a:sym typeface="Outfit"/>
              </a:rPr>
              <a:t>OpenAI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95" name="Google Shape;595;g36ec1d746b2_0_316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g36ec1d746b2_0_316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7" name="Google Shape;597;g36ec1d746b2_0_316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598" name="Google Shape;598;g36ec1d746b2_0_316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36ec1d746b2_0_31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g36ec1d746b2_0_316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1" name="Google Shape;601;g36ec1d746b2_0_316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602" name="Google Shape;602;g36ec1d746b2_0_316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Design Pattern - Industry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03" name="Google Shape;603;g36ec1d746b2_0_316"/>
          <p:cNvSpPr txBox="1"/>
          <p:nvPr/>
        </p:nvSpPr>
        <p:spPr>
          <a:xfrm>
            <a:off x="6593600" y="8923050"/>
            <a:ext cx="3279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Source: OpenAI</a:t>
            </a:r>
            <a:r>
              <a:rPr lang="en-US" sz="1100" b="1" i="0" u="none" strike="noStrike" cap="none">
                <a:solidFill>
                  <a:srgbClr val="1C3F6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36ec1d746b2_0_316"/>
          <p:cNvSpPr txBox="1"/>
          <p:nvPr/>
        </p:nvSpPr>
        <p:spPr>
          <a:xfrm>
            <a:off x="668050" y="2316063"/>
            <a:ext cx="369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LLMs-as-a-Judge</a:t>
            </a:r>
            <a:endParaRPr sz="2000" b="1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05" name="Google Shape;605;g36ec1d746b2_0_316"/>
          <p:cNvSpPr txBox="1"/>
          <p:nvPr/>
        </p:nvSpPr>
        <p:spPr>
          <a:xfrm>
            <a:off x="622600" y="2774725"/>
            <a:ext cx="4610100" cy="23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Use an LLM to generate an answer.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Use another LLM to reflect on the generated answer.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You can use small model for the first one and large model for the feedback to optimize cost.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Repeat until get the best feedback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06" name="Google Shape;606;g36ec1d746b2_0_316"/>
          <p:cNvSpPr txBox="1"/>
          <p:nvPr/>
        </p:nvSpPr>
        <p:spPr>
          <a:xfrm>
            <a:off x="6614300" y="2371513"/>
            <a:ext cx="369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Parallelization</a:t>
            </a:r>
            <a:endParaRPr sz="2000" b="1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07" name="Google Shape;607;g36ec1d746b2_0_316"/>
          <p:cNvSpPr txBox="1"/>
          <p:nvPr/>
        </p:nvSpPr>
        <p:spPr>
          <a:xfrm>
            <a:off x="5522100" y="2830175"/>
            <a:ext cx="5580000" cy="58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Running in parallel several agents that don’t depend on each other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Useful for :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Latency when tasks are independent (Speed up execution time + User responsiveness (chatbots)):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 i="1">
                <a:latin typeface="Outfit"/>
                <a:ea typeface="Outfit"/>
                <a:cs typeface="Outfit"/>
                <a:sym typeface="Outfit"/>
              </a:rPr>
              <a:t>In a research assistant, one agent summarizes an article, another checks references, and another extracts key figures.</a:t>
            </a:r>
            <a:endParaRPr sz="1200" i="1">
              <a:latin typeface="Outfit"/>
              <a:ea typeface="Outfit"/>
              <a:cs typeface="Outfit"/>
              <a:sym typeface="Outfi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Executing the same tasks but with different LLMs to cross-check results and increase robustness of the AI app: 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 i="1">
                <a:latin typeface="Outfit"/>
                <a:ea typeface="Outfit"/>
                <a:cs typeface="Outfit"/>
                <a:sym typeface="Outfit"/>
              </a:rPr>
              <a:t>One agent uses GPT-4, another Claude 3, to verify output consistency.</a:t>
            </a:r>
            <a:endParaRPr sz="1200" i="1">
              <a:latin typeface="Outfit"/>
              <a:ea typeface="Outfit"/>
              <a:cs typeface="Outfit"/>
              <a:sym typeface="Outfi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Each agent may be responsible for analyzing a different data source or API—parallelizing avoids bottlenecks: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 i="1">
                <a:latin typeface="Outfit"/>
                <a:ea typeface="Outfit"/>
                <a:cs typeface="Outfit"/>
                <a:sym typeface="Outfit"/>
              </a:rPr>
              <a:t>One agent queries Yahoo Finance, another calls a local database, another reads a PDF.</a:t>
            </a:r>
            <a:endParaRPr sz="1200" i="1">
              <a:latin typeface="Outfit"/>
              <a:ea typeface="Outfit"/>
              <a:cs typeface="Outfit"/>
              <a:sym typeface="Outfi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Running several agents with different strategies or hypothesis, than comparing results to choose to the best outcome (Exploration of Alternatives):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 i="1">
                <a:latin typeface="Outfit"/>
                <a:ea typeface="Outfit"/>
                <a:cs typeface="Outfit"/>
                <a:sym typeface="Outfit"/>
              </a:rPr>
              <a:t> For portfolio optimization for example</a:t>
            </a:r>
            <a:endParaRPr sz="1200" i="1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08" name="Google Shape;608;g36ec1d746b2_0_316"/>
          <p:cNvSpPr txBox="1"/>
          <p:nvPr/>
        </p:nvSpPr>
        <p:spPr>
          <a:xfrm>
            <a:off x="12941550" y="2316075"/>
            <a:ext cx="300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Guardrails</a:t>
            </a:r>
            <a:endParaRPr sz="2000" b="1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09" name="Google Shape;609;g36ec1d746b2_0_316"/>
          <p:cNvSpPr txBox="1"/>
          <p:nvPr/>
        </p:nvSpPr>
        <p:spPr>
          <a:xfrm>
            <a:off x="12558475" y="2774725"/>
            <a:ext cx="53442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Guardrails are used to make sure that the inputs to the agents or the outputs from the agents are VALID.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>
                <a:latin typeface="Outfit"/>
                <a:ea typeface="Outfit"/>
                <a:cs typeface="Outfit"/>
                <a:sym typeface="Outfit"/>
              </a:rPr>
              <a:t>Agents might have access to sensitive client data or internal documents. A user query might unintentionally (or maliciously) try to access confidential information.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10" name="Google Shape;610;g36ec1d746b2_0_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158" y="5555225"/>
            <a:ext cx="3801843" cy="23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6ec1d746b2_0_3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1500" y="5429612"/>
            <a:ext cx="2502886" cy="3698462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36ec1d746b2_0_316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26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6ec1d746b2_0_355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Common Agentic Patterns - </a:t>
            </a:r>
            <a:r>
              <a:rPr lang="en-US" sz="5000">
                <a:solidFill>
                  <a:srgbClr val="AFC1D0"/>
                </a:solidFill>
                <a:latin typeface="Outfit"/>
                <a:ea typeface="Outfit"/>
                <a:cs typeface="Outfit"/>
                <a:sym typeface="Outfit"/>
              </a:rPr>
              <a:t>deeplearning.ai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18" name="Google Shape;618;g36ec1d746b2_0_355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9" name="Google Shape;619;g36ec1d746b2_0_355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0" name="Google Shape;620;g36ec1d746b2_0_355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621" name="Google Shape;621;g36ec1d746b2_0_355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g36ec1d746b2_0_355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g36ec1d746b2_0_355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" name="Google Shape;624;g36ec1d746b2_0_355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625" name="Google Shape;625;g36ec1d746b2_0_355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Design Pattern - Industry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26" name="Google Shape;626;g36ec1d746b2_0_355"/>
          <p:cNvSpPr txBox="1"/>
          <p:nvPr/>
        </p:nvSpPr>
        <p:spPr>
          <a:xfrm>
            <a:off x="6593600" y="8923050"/>
            <a:ext cx="3279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100" b="1">
                <a:solidFill>
                  <a:srgbClr val="1C3F60"/>
                </a:solidFill>
              </a:rPr>
              <a:t>deeplearning.ai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36ec1d746b2_0_355"/>
          <p:cNvSpPr txBox="1"/>
          <p:nvPr/>
        </p:nvSpPr>
        <p:spPr>
          <a:xfrm>
            <a:off x="10744925" y="2150013"/>
            <a:ext cx="284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Planning</a:t>
            </a:r>
            <a:endParaRPr sz="2000" b="0" i="0" u="none" strike="noStrike" cap="none">
              <a:solidFill>
                <a:srgbClr val="4C86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36ec1d746b2_0_355"/>
          <p:cNvSpPr txBox="1"/>
          <p:nvPr/>
        </p:nvSpPr>
        <p:spPr>
          <a:xfrm>
            <a:off x="9817925" y="2625625"/>
            <a:ext cx="5772300" cy="2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Planning is the process by which an LLM: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Breaks down a high-level objective into a sequence of intermediate steps or subgoals, then 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Determines the order and logic in which to execute them. 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It enables the agent to act strategically, choosing when and how to use tools, delegate to other agents, or request additional input—ensuring that each step contributes to achieving the overall goal.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36ec1d746b2_0_355"/>
          <p:cNvSpPr/>
          <p:nvPr/>
        </p:nvSpPr>
        <p:spPr>
          <a:xfrm>
            <a:off x="8149838" y="5654850"/>
            <a:ext cx="1118400" cy="5139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36ec1d746b2_0_355"/>
          <p:cNvSpPr/>
          <p:nvPr/>
        </p:nvSpPr>
        <p:spPr>
          <a:xfrm>
            <a:off x="8149838" y="4257925"/>
            <a:ext cx="1118400" cy="5139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36ec1d746b2_0_355"/>
          <p:cNvSpPr/>
          <p:nvPr/>
        </p:nvSpPr>
        <p:spPr>
          <a:xfrm>
            <a:off x="10427513" y="5654850"/>
            <a:ext cx="1118400" cy="5139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 Use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36ec1d746b2_0_355"/>
          <p:cNvSpPr/>
          <p:nvPr/>
        </p:nvSpPr>
        <p:spPr>
          <a:xfrm>
            <a:off x="8149838" y="7051775"/>
            <a:ext cx="1118400" cy="5139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Reflection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36ec1d746b2_0_355"/>
          <p:cNvSpPr/>
          <p:nvPr/>
        </p:nvSpPr>
        <p:spPr>
          <a:xfrm>
            <a:off x="5607004" y="5654850"/>
            <a:ext cx="1439100" cy="5139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Multi-Agent Collaboration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g36ec1d746b2_0_355"/>
          <p:cNvSpPr/>
          <p:nvPr/>
        </p:nvSpPr>
        <p:spPr>
          <a:xfrm>
            <a:off x="5683438" y="4257925"/>
            <a:ext cx="1118400" cy="513900"/>
          </a:xfrm>
          <a:prstGeom prst="roundRect">
            <a:avLst>
              <a:gd name="adj" fmla="val 16667"/>
            </a:avLst>
          </a:prstGeom>
          <a:solidFill>
            <a:srgbClr val="E5F0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5" name="Google Shape;635;g36ec1d746b2_0_355"/>
          <p:cNvCxnSpPr>
            <a:stCxn id="630" idx="2"/>
            <a:endCxn id="629" idx="0"/>
          </p:cNvCxnSpPr>
          <p:nvPr/>
        </p:nvCxnSpPr>
        <p:spPr>
          <a:xfrm rot="-5400000" flipH="1">
            <a:off x="8267888" y="5212975"/>
            <a:ext cx="8829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6" name="Google Shape;636;g36ec1d746b2_0_355"/>
          <p:cNvCxnSpPr>
            <a:stCxn id="629" idx="2"/>
            <a:endCxn id="632" idx="0"/>
          </p:cNvCxnSpPr>
          <p:nvPr/>
        </p:nvCxnSpPr>
        <p:spPr>
          <a:xfrm rot="-5400000" flipH="1">
            <a:off x="8267888" y="6609900"/>
            <a:ext cx="8829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7" name="Google Shape;637;g36ec1d746b2_0_355"/>
          <p:cNvCxnSpPr>
            <a:stCxn id="629" idx="3"/>
            <a:endCxn id="631" idx="1"/>
          </p:cNvCxnSpPr>
          <p:nvPr/>
        </p:nvCxnSpPr>
        <p:spPr>
          <a:xfrm>
            <a:off x="9268238" y="5911800"/>
            <a:ext cx="11592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8" name="Google Shape;638;g36ec1d746b2_0_355"/>
          <p:cNvCxnSpPr>
            <a:stCxn id="629" idx="1"/>
            <a:endCxn id="633" idx="3"/>
          </p:cNvCxnSpPr>
          <p:nvPr/>
        </p:nvCxnSpPr>
        <p:spPr>
          <a:xfrm flipH="1">
            <a:off x="7046138" y="5911800"/>
            <a:ext cx="11037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9" name="Google Shape;639;g36ec1d746b2_0_355"/>
          <p:cNvCxnSpPr/>
          <p:nvPr/>
        </p:nvCxnSpPr>
        <p:spPr>
          <a:xfrm>
            <a:off x="6821925" y="4790425"/>
            <a:ext cx="1364400" cy="813600"/>
          </a:xfrm>
          <a:prstGeom prst="straightConnector1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640" name="Google Shape;640;g36ec1d746b2_0_355"/>
          <p:cNvSpPr txBox="1"/>
          <p:nvPr/>
        </p:nvSpPr>
        <p:spPr>
          <a:xfrm>
            <a:off x="12223825" y="6149750"/>
            <a:ext cx="284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Tool</a:t>
            </a:r>
            <a:r>
              <a:rPr lang="en-US" sz="2000" b="0" i="0" u="none" strike="noStrike" cap="none">
                <a:solidFill>
                  <a:srgbClr val="4C86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Use</a:t>
            </a:r>
            <a:endParaRPr sz="2000" b="0" i="0" u="none" strike="noStrike" cap="none">
              <a:solidFill>
                <a:srgbClr val="4C86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36ec1d746b2_0_355"/>
          <p:cNvSpPr txBox="1"/>
          <p:nvPr/>
        </p:nvSpPr>
        <p:spPr>
          <a:xfrm>
            <a:off x="11364400" y="6559325"/>
            <a:ext cx="4748100" cy="20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The LLM is equipped with external tools—such as web search, code execution, API calls, or custom functions—that enable it to gather information, perform actions, or process data more effectively.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Tool use has become possible thanks to recent updates and fine-tuning of LLMs over the past year, enabling support for function calling.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36ec1d746b2_0_355"/>
          <p:cNvSpPr txBox="1"/>
          <p:nvPr/>
        </p:nvSpPr>
        <p:spPr>
          <a:xfrm>
            <a:off x="3207300" y="6633525"/>
            <a:ext cx="284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Reflection</a:t>
            </a:r>
            <a:endParaRPr sz="2000" b="0" i="0" u="none" strike="noStrike" cap="none">
              <a:solidFill>
                <a:srgbClr val="4C86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36ec1d746b2_0_355"/>
          <p:cNvSpPr txBox="1"/>
          <p:nvPr/>
        </p:nvSpPr>
        <p:spPr>
          <a:xfrm>
            <a:off x="2035975" y="7044850"/>
            <a:ext cx="58254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The LLM can evaluate and refine its own response to improve quality and accuracy.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One approach is to use two LLMs—one generates the initial answer, and the second reflects on it and provides feedback.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You can then combine the original answer and the feedback to prompt the model again for a more polished, final response.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44" name="Google Shape;644;g36ec1d746b2_0_355"/>
          <p:cNvSpPr txBox="1"/>
          <p:nvPr/>
        </p:nvSpPr>
        <p:spPr>
          <a:xfrm>
            <a:off x="719225" y="2924450"/>
            <a:ext cx="34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Multi-Agent</a:t>
            </a:r>
            <a:r>
              <a:rPr lang="en-US" sz="2000" b="0" i="0" u="none" strike="noStrike" cap="none">
                <a:solidFill>
                  <a:srgbClr val="4C86D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Collaboration</a:t>
            </a:r>
            <a:endParaRPr sz="2000" b="0" i="0" u="none" strike="noStrike" cap="none">
              <a:solidFill>
                <a:srgbClr val="4C86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36ec1d746b2_0_355"/>
          <p:cNvSpPr txBox="1"/>
          <p:nvPr/>
        </p:nvSpPr>
        <p:spPr>
          <a:xfrm>
            <a:off x="414450" y="3356750"/>
            <a:ext cx="4574700" cy="25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Different AI Agents are working together to achieve a shared goal. 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Each agent may specialize in a specific task.</a:t>
            </a:r>
            <a:endParaRPr sz="160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Outfit"/>
                <a:ea typeface="Outfit"/>
                <a:cs typeface="Outfit"/>
                <a:sym typeface="Outfit"/>
              </a:rPr>
              <a:t>Various architectures can be implemented to enable agents to break down tasks, exchange ideas, debate strategies, take actions, and refine answers-ultimately producing more effective solutions.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36ec1d746b2_0_355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27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6ec1d746b2_0_39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36ec1d746b2_0_397"/>
          <p:cNvSpPr txBox="1"/>
          <p:nvPr/>
        </p:nvSpPr>
        <p:spPr>
          <a:xfrm>
            <a:off x="1028700" y="4479925"/>
            <a:ext cx="13966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[05]: Reasoning Paradigms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53" name="Google Shape;653;g36ec1d746b2_0_397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4" name="Google Shape;654;g36ec1d746b2_0_397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6ec1d746b2_0_404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Detailed Common Agentic Patterns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60" name="Google Shape;660;g36ec1d746b2_0_404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g36ec1d746b2_0_404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2" name="Google Shape;662;g36ec1d746b2_0_404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663" name="Google Shape;663;g36ec1d746b2_0_404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g36ec1d746b2_0_404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g36ec1d746b2_0_404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6" name="Google Shape;666;g36ec1d746b2_0_404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667" name="Google Shape;667;g36ec1d746b2_0_404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Reasoning Paradigms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68" name="Google Shape;668;g36ec1d746b2_0_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13" y="2166200"/>
            <a:ext cx="8029575" cy="62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36ec1d746b2_0_404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29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857325" y="6200275"/>
            <a:ext cx="397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Hanane DUPOUY</a:t>
            </a:r>
            <a:endParaRPr/>
          </a:p>
        </p:txBody>
      </p:sp>
      <p:cxnSp>
        <p:nvCxnSpPr>
          <p:cNvPr id="122" name="Google Shape;122;p4"/>
          <p:cNvCxnSpPr/>
          <p:nvPr/>
        </p:nvCxnSpPr>
        <p:spPr>
          <a:xfrm>
            <a:off x="2170922" y="6831313"/>
            <a:ext cx="3415861" cy="1905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4"/>
          <p:cNvSpPr txBox="1"/>
          <p:nvPr/>
        </p:nvSpPr>
        <p:spPr>
          <a:xfrm>
            <a:off x="8566799" y="2491850"/>
            <a:ext cx="62736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>
                <a:solidFill>
                  <a:srgbClr val="00CD8F"/>
                </a:solidFill>
                <a:latin typeface="Calibri"/>
                <a:ea typeface="Calibri"/>
                <a:cs typeface="Calibri"/>
                <a:sym typeface="Calibri"/>
              </a:rPr>
              <a:t>Hanane DUPOUY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8641280" y="3521284"/>
            <a:ext cx="8618019" cy="442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 work as a Director - Quantitative Algorithmic Trader in the Equity Departement of a french bank.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 was also a data scientist and managing a team of data science and business intelligence.</a:t>
            </a:r>
            <a:endParaRPr sz="20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I’ve been working in the finance industry for more than 16 years.</a:t>
            </a:r>
            <a:endParaRPr sz="20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 wrote three white papers about the application of Generative AI in finance (LinkedIn profile - “About” session to have links to the papers) .</a:t>
            </a:r>
            <a:endParaRPr sz="20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I’m currently co-authoring a book about “AI AGENTS IN FINANCE” with Packt.</a:t>
            </a:r>
            <a:endParaRPr sz="20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Visit my github repo to have the latest applications of Gen AI in finance:</a:t>
            </a:r>
            <a:endParaRPr sz="20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 	https://github.com/hananedupouy/LLMs-in-Finance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2106763" y="6850367"/>
            <a:ext cx="3478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Algorithmic Trader</a:t>
            </a:r>
            <a:endParaRPr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Equity - Execution</a:t>
            </a:r>
            <a:endParaRPr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26" name="Google Shape;126;p4"/>
          <p:cNvGrpSpPr/>
          <p:nvPr/>
        </p:nvGrpSpPr>
        <p:grpSpPr>
          <a:xfrm>
            <a:off x="2483069" y="3312711"/>
            <a:ext cx="2791562" cy="2791562"/>
            <a:chOff x="0" y="0"/>
            <a:chExt cx="812800" cy="812800"/>
          </a:xfrm>
        </p:grpSpPr>
        <p:sp>
          <p:nvSpPr>
            <p:cNvPr id="127" name="Google Shape;127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975" tIns="10975" rIns="10975" bIns="10975" anchor="ctr" anchorCtr="0">
              <a:noAutofit/>
            </a:bodyPr>
            <a:lstStyle/>
            <a:p>
              <a:pPr marL="0" marR="0" lvl="0" indent="0" algn="ctr" rtl="0">
                <a:lnSpc>
                  <a:spcPct val="11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4"/>
          <p:cNvSpPr/>
          <p:nvPr/>
        </p:nvSpPr>
        <p:spPr>
          <a:xfrm>
            <a:off x="2582013" y="3554100"/>
            <a:ext cx="2570480" cy="246481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 title="linkedin_profil_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588" y="3388900"/>
            <a:ext cx="1810975" cy="22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/>
          <p:nvPr/>
        </p:nvSpPr>
        <p:spPr>
          <a:xfrm>
            <a:off x="2663288" y="3476075"/>
            <a:ext cx="2407920" cy="246481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3484" y="7996857"/>
            <a:ext cx="1589882" cy="1643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6ec1d746b2_0_440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Self-Refine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75" name="Google Shape;675;g36ec1d746b2_0_440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6" name="Google Shape;676;g36ec1d746b2_0_440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77" name="Google Shape;677;g36ec1d746b2_0_440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678" name="Google Shape;678;g36ec1d746b2_0_440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g36ec1d746b2_0_440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g36ec1d746b2_0_440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1" name="Google Shape;681;g36ec1d746b2_0_440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682" name="Google Shape;682;g36ec1d746b2_0_440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Reasoning Paradigms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3" name="Google Shape;683;g36ec1d746b2_0_440"/>
          <p:cNvSpPr txBox="1"/>
          <p:nvPr/>
        </p:nvSpPr>
        <p:spPr>
          <a:xfrm>
            <a:off x="4320900" y="2090000"/>
            <a:ext cx="9646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Self-Refine: Iterative Refinement with Self-Feedback</a:t>
            </a:r>
            <a:endParaRPr sz="2800" b="1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4" name="Google Shape;684;g36ec1d746b2_0_440"/>
          <p:cNvSpPr txBox="1"/>
          <p:nvPr/>
        </p:nvSpPr>
        <p:spPr>
          <a:xfrm>
            <a:off x="4697025" y="2643300"/>
            <a:ext cx="93588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Goal</a:t>
            </a: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Improve the initial output from an LLM through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iterative </a:t>
            </a:r>
            <a:r>
              <a:rPr lang="en-US" sz="1800" i="0" u="none" strike="noStrike" cap="none">
                <a:solidFill>
                  <a:srgbClr val="FF9900"/>
                </a:solidFill>
                <a:latin typeface="Outfit"/>
                <a:ea typeface="Outfit"/>
                <a:cs typeface="Outfit"/>
                <a:sym typeface="Outfit"/>
              </a:rPr>
              <a:t>feedback </a:t>
            </a: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and </a:t>
            </a:r>
            <a:r>
              <a:rPr lang="en-US" sz="1800" i="0" u="none" strike="noStrike" cap="none">
                <a:solidFill>
                  <a:srgbClr val="FF9900"/>
                </a:solidFill>
                <a:latin typeface="Outfit"/>
                <a:ea typeface="Outfit"/>
                <a:cs typeface="Outfit"/>
                <a:sym typeface="Outfit"/>
              </a:rPr>
              <a:t>refinement</a:t>
            </a: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. </a:t>
            </a:r>
            <a:endParaRPr sz="18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This leads to generate high-quality outputs.</a:t>
            </a:r>
            <a:endParaRPr sz="18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5" name="Google Shape;685;g36ec1d746b2_0_440"/>
          <p:cNvSpPr txBox="1"/>
          <p:nvPr/>
        </p:nvSpPr>
        <p:spPr>
          <a:xfrm>
            <a:off x="5437489" y="8926075"/>
            <a:ext cx="7413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sng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b="1" i="0" u="none" strike="noStrike" cap="none">
                <a:solidFill>
                  <a:srgbClr val="1C3F6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SELF-REFINE: Iterative Refinement with Self-Feedback. </a:t>
            </a:r>
            <a:r>
              <a:rPr lang="en-US" sz="1100" b="1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https://arxiv.org/pdf/2303.17651</a:t>
            </a:r>
            <a:endParaRPr sz="1100" b="1" i="0" u="none" strike="noStrike" cap="none">
              <a:solidFill>
                <a:srgbClr val="1C3F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36ec1d746b2_0_440"/>
          <p:cNvSpPr/>
          <p:nvPr/>
        </p:nvSpPr>
        <p:spPr>
          <a:xfrm>
            <a:off x="10480025" y="4298875"/>
            <a:ext cx="2278800" cy="5139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initial generation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g36ec1d746b2_0_440"/>
          <p:cNvSpPr/>
          <p:nvPr/>
        </p:nvSpPr>
        <p:spPr>
          <a:xfrm>
            <a:off x="14591875" y="4120725"/>
            <a:ext cx="3030600" cy="926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x: Input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200" b="0" i="0" u="none" strike="noStrike" cap="none" baseline="-25000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gen</a:t>
            </a: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 Prompt with few-shot learning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M: Model (LLM)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200" b="0" i="0" u="none" strike="noStrike" cap="none" baseline="-25000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: output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g36ec1d746b2_0_440"/>
          <p:cNvSpPr/>
          <p:nvPr/>
        </p:nvSpPr>
        <p:spPr>
          <a:xfrm>
            <a:off x="806575" y="4228125"/>
            <a:ext cx="5447400" cy="513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Step 1: </a:t>
            </a:r>
            <a:r>
              <a:rPr lang="en-US" sz="1800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Generate an initial </a:t>
            </a:r>
            <a:r>
              <a:rPr lang="en-US" sz="1800" i="0" u="none" strike="noStrike" cap="none">
                <a:solidFill>
                  <a:srgbClr val="FF9900"/>
                </a:solidFill>
                <a:latin typeface="Outfit"/>
                <a:ea typeface="Outfit"/>
                <a:cs typeface="Outfit"/>
                <a:sym typeface="Outfit"/>
              </a:rPr>
              <a:t>output </a:t>
            </a:r>
            <a:r>
              <a:rPr lang="en-US" sz="1800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using an LLM given a user’s query</a:t>
            </a:r>
            <a:endParaRPr sz="1800" i="0" u="none" strike="noStrike" cap="none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9" name="Google Shape;689;g36ec1d746b2_0_440"/>
          <p:cNvSpPr/>
          <p:nvPr/>
        </p:nvSpPr>
        <p:spPr>
          <a:xfrm>
            <a:off x="705825" y="5247913"/>
            <a:ext cx="5624400" cy="49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Step 2 - </a:t>
            </a:r>
            <a:r>
              <a:rPr lang="en-US" sz="1800" b="1" i="0" u="none" strike="noStrike" cap="none">
                <a:solidFill>
                  <a:srgbClr val="FF9900"/>
                </a:solidFill>
                <a:latin typeface="Outfit"/>
                <a:ea typeface="Outfit"/>
                <a:cs typeface="Outfit"/>
                <a:sym typeface="Outfit"/>
              </a:rPr>
              <a:t>feedback</a:t>
            </a:r>
            <a:r>
              <a:rPr lang="en-US" sz="1800" b="1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r>
              <a:rPr lang="en-US" sz="1800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Use the same LLM to provide a feedback on the generated output from the first step</a:t>
            </a:r>
            <a:endParaRPr sz="1800" i="0" u="none" strike="noStrike" cap="none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0" name="Google Shape;690;g36ec1d746b2_0_440"/>
          <p:cNvSpPr/>
          <p:nvPr/>
        </p:nvSpPr>
        <p:spPr>
          <a:xfrm>
            <a:off x="794325" y="6225975"/>
            <a:ext cx="5447400" cy="75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Step 3 - </a:t>
            </a:r>
            <a:r>
              <a:rPr lang="en-US" sz="1800" b="1" i="0" u="none" strike="noStrike" cap="none">
                <a:solidFill>
                  <a:srgbClr val="FF9900"/>
                </a:solidFill>
                <a:latin typeface="Outfit"/>
                <a:ea typeface="Outfit"/>
                <a:cs typeface="Outfit"/>
                <a:sym typeface="Outfit"/>
              </a:rPr>
              <a:t>refinement</a:t>
            </a:r>
            <a:r>
              <a:rPr lang="en-US" sz="1800" b="1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r>
              <a:rPr lang="en-US" sz="1800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Use the same LLM to generate a refined answer by considering the initial output (step 1) and the feedback (step 2)</a:t>
            </a:r>
            <a:endParaRPr sz="1800" i="0" u="none" strike="noStrike" cap="none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1" name="Google Shape;691;g36ec1d746b2_0_440"/>
          <p:cNvSpPr/>
          <p:nvPr/>
        </p:nvSpPr>
        <p:spPr>
          <a:xfrm>
            <a:off x="1961125" y="3637275"/>
            <a:ext cx="3030600" cy="461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Self-Refine steps</a:t>
            </a:r>
            <a:endParaRPr sz="2200" i="1" u="none" strike="noStrike" cap="none" baseline="-25000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92" name="Google Shape;692;g36ec1d746b2_0_440"/>
          <p:cNvCxnSpPr>
            <a:stCxn id="689" idx="2"/>
            <a:endCxn id="690" idx="0"/>
          </p:cNvCxnSpPr>
          <p:nvPr/>
        </p:nvCxnSpPr>
        <p:spPr>
          <a:xfrm>
            <a:off x="3518025" y="5739313"/>
            <a:ext cx="0" cy="4866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3" name="Google Shape;693;g36ec1d746b2_0_440"/>
          <p:cNvSpPr/>
          <p:nvPr/>
        </p:nvSpPr>
        <p:spPr>
          <a:xfrm>
            <a:off x="6708425" y="3647500"/>
            <a:ext cx="3030600" cy="461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The same LLM is the:</a:t>
            </a:r>
            <a:endParaRPr sz="2200" i="1" u="none" strike="noStrike" cap="none" baseline="-25000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4" name="Google Shape;694;g36ec1d746b2_0_440"/>
          <p:cNvSpPr/>
          <p:nvPr/>
        </p:nvSpPr>
        <p:spPr>
          <a:xfrm>
            <a:off x="7675425" y="4304313"/>
            <a:ext cx="1234200" cy="5139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36ec1d746b2_0_440"/>
          <p:cNvSpPr/>
          <p:nvPr/>
        </p:nvSpPr>
        <p:spPr>
          <a:xfrm>
            <a:off x="7366575" y="5523525"/>
            <a:ext cx="1851900" cy="513900"/>
          </a:xfrm>
          <a:prstGeom prst="roundRect">
            <a:avLst>
              <a:gd name="adj" fmla="val 16667"/>
            </a:avLst>
          </a:prstGeom>
          <a:solidFill>
            <a:srgbClr val="D1DDE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Feedback provider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36ec1d746b2_0_440"/>
          <p:cNvSpPr/>
          <p:nvPr/>
        </p:nvSpPr>
        <p:spPr>
          <a:xfrm>
            <a:off x="7737825" y="6790838"/>
            <a:ext cx="1110600" cy="513900"/>
          </a:xfrm>
          <a:prstGeom prst="roundRect">
            <a:avLst>
              <a:gd name="adj" fmla="val 16667"/>
            </a:avLst>
          </a:prstGeom>
          <a:solidFill>
            <a:srgbClr val="758EA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Refiner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Google Shape;697;g36ec1d746b2_0_440"/>
          <p:cNvCxnSpPr>
            <a:stCxn id="695" idx="2"/>
            <a:endCxn id="696" idx="0"/>
          </p:cNvCxnSpPr>
          <p:nvPr/>
        </p:nvCxnSpPr>
        <p:spPr>
          <a:xfrm>
            <a:off x="8292525" y="6037425"/>
            <a:ext cx="600" cy="753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98" name="Google Shape;698;g36ec1d746b2_0_4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8675" y="7096825"/>
            <a:ext cx="4407718" cy="1985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g36ec1d746b2_0_440"/>
          <p:cNvCxnSpPr>
            <a:stCxn id="690" idx="1"/>
            <a:endCxn id="689" idx="1"/>
          </p:cNvCxnSpPr>
          <p:nvPr/>
        </p:nvCxnSpPr>
        <p:spPr>
          <a:xfrm rot="10800000">
            <a:off x="705825" y="5493525"/>
            <a:ext cx="88500" cy="1110900"/>
          </a:xfrm>
          <a:prstGeom prst="curvedConnector3">
            <a:avLst>
              <a:gd name="adj1" fmla="val 369068"/>
            </a:avLst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700" name="Google Shape;700;g36ec1d746b2_0_440"/>
          <p:cNvCxnSpPr>
            <a:stCxn id="689" idx="3"/>
            <a:endCxn id="690" idx="3"/>
          </p:cNvCxnSpPr>
          <p:nvPr/>
        </p:nvCxnSpPr>
        <p:spPr>
          <a:xfrm flipH="1">
            <a:off x="6241725" y="5493613"/>
            <a:ext cx="88500" cy="1110900"/>
          </a:xfrm>
          <a:prstGeom prst="curvedConnector3">
            <a:avLst>
              <a:gd name="adj1" fmla="val -269068"/>
            </a:avLst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01" name="Google Shape;701;g36ec1d746b2_0_440"/>
          <p:cNvSpPr/>
          <p:nvPr/>
        </p:nvSpPr>
        <p:spPr>
          <a:xfrm>
            <a:off x="172925" y="5893288"/>
            <a:ext cx="783900" cy="35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Iterate</a:t>
            </a:r>
            <a:endParaRPr sz="1600" b="0" i="1" u="none" strike="noStrike" cap="none" baseline="-25000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g36ec1d746b2_0_440"/>
          <p:cNvSpPr/>
          <p:nvPr/>
        </p:nvSpPr>
        <p:spPr>
          <a:xfrm>
            <a:off x="6088775" y="5672250"/>
            <a:ext cx="1004100" cy="431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1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Iterate</a:t>
            </a:r>
            <a:endParaRPr sz="1800" b="0" i="1" u="none" strike="noStrike" cap="none" baseline="-25000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g36ec1d746b2_0_440"/>
          <p:cNvSpPr/>
          <p:nvPr/>
        </p:nvSpPr>
        <p:spPr>
          <a:xfrm>
            <a:off x="6088775" y="7483100"/>
            <a:ext cx="4604700" cy="1464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Iteration </a:t>
            </a:r>
            <a:r>
              <a:rPr lang="en-US" sz="1800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between feedback and refinement is done until a condition is met:</a:t>
            </a:r>
            <a:endParaRPr sz="1800" i="0" u="none" strike="noStrike" cap="none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8EA6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Number of max iterations is reached</a:t>
            </a:r>
            <a:endParaRPr sz="1800" i="0" u="none" strike="noStrike" cap="none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8EA6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No further feedback is needed</a:t>
            </a:r>
            <a:endParaRPr sz="1800" i="0" u="none" strike="noStrike" cap="none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04" name="Google Shape;704;g36ec1d746b2_0_440"/>
          <p:cNvCxnSpPr>
            <a:stCxn id="702" idx="2"/>
          </p:cNvCxnSpPr>
          <p:nvPr/>
        </p:nvCxnSpPr>
        <p:spPr>
          <a:xfrm>
            <a:off x="6590825" y="6103350"/>
            <a:ext cx="640500" cy="1464900"/>
          </a:xfrm>
          <a:prstGeom prst="straightConnector1">
            <a:avLst/>
          </a:prstGeom>
          <a:noFill/>
          <a:ln w="9525" cap="flat" cmpd="sng">
            <a:solidFill>
              <a:srgbClr val="8DB6ED"/>
            </a:solidFill>
            <a:prstDash val="dashDot"/>
            <a:round/>
            <a:headEnd type="none" w="sm" len="sm"/>
            <a:tailEnd type="triangle" w="med" len="med"/>
          </a:ln>
        </p:spPr>
      </p:cxnSp>
      <p:sp>
        <p:nvSpPr>
          <p:cNvPr id="705" name="Google Shape;705;g36ec1d746b2_0_440"/>
          <p:cNvSpPr/>
          <p:nvPr/>
        </p:nvSpPr>
        <p:spPr>
          <a:xfrm>
            <a:off x="11227475" y="3673725"/>
            <a:ext cx="783900" cy="354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i="0" u="none" strike="noStrike" cap="none">
                <a:solidFill>
                  <a:srgbClr val="758EA6"/>
                </a:solidFill>
                <a:latin typeface="Outfit"/>
                <a:ea typeface="Outfit"/>
                <a:cs typeface="Outfit"/>
                <a:sym typeface="Outfit"/>
              </a:rPr>
              <a:t>Input</a:t>
            </a:r>
            <a:endParaRPr sz="1800" i="0" u="none" strike="noStrike" cap="none" baseline="-25000">
              <a:solidFill>
                <a:srgbClr val="758EA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6" name="Google Shape;706;g36ec1d746b2_0_440"/>
          <p:cNvSpPr/>
          <p:nvPr/>
        </p:nvSpPr>
        <p:spPr>
          <a:xfrm>
            <a:off x="10693475" y="5564750"/>
            <a:ext cx="1851900" cy="513900"/>
          </a:xfrm>
          <a:prstGeom prst="roundRect">
            <a:avLst>
              <a:gd name="adj" fmla="val 16667"/>
            </a:avLst>
          </a:prstGeom>
          <a:solidFill>
            <a:srgbClr val="D1DDE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Google Shape;707;g36ec1d746b2_0_4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79000" y="5671540"/>
            <a:ext cx="1314450" cy="27281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36ec1d746b2_0_440"/>
          <p:cNvSpPr/>
          <p:nvPr/>
        </p:nvSpPr>
        <p:spPr>
          <a:xfrm>
            <a:off x="14591875" y="5269075"/>
            <a:ext cx="3418500" cy="1188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x: Input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200" b="0" i="0" u="none" strike="noStrike" cap="none" baseline="-25000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: Output (either from the initial generation or from the refiner)</a:t>
            </a:r>
            <a:endParaRPr sz="6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200" b="0" i="0" u="none" strike="noStrike" cap="none" baseline="-25000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fb</a:t>
            </a: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 Prompt with few-shot learning for feedback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M: the same model than “generation”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fb</a:t>
            </a:r>
            <a:r>
              <a:rPr lang="en-US" sz="1200" b="0" i="0" u="none" strike="noStrike" cap="none" baseline="-25000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: feedback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g36ec1d746b2_0_440"/>
          <p:cNvSpPr/>
          <p:nvPr/>
        </p:nvSpPr>
        <p:spPr>
          <a:xfrm>
            <a:off x="11064125" y="6766900"/>
            <a:ext cx="1110600" cy="513900"/>
          </a:xfrm>
          <a:prstGeom prst="roundRect">
            <a:avLst>
              <a:gd name="adj" fmla="val 16667"/>
            </a:avLst>
          </a:prstGeom>
          <a:solidFill>
            <a:srgbClr val="758EA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Refine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g36ec1d746b2_0_4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758824" y="6882775"/>
            <a:ext cx="1851900" cy="233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36ec1d746b2_0_440"/>
          <p:cNvSpPr/>
          <p:nvPr/>
        </p:nvSpPr>
        <p:spPr>
          <a:xfrm>
            <a:off x="14591875" y="6640675"/>
            <a:ext cx="3696000" cy="1443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x: Input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200" b="0" i="0" u="none" strike="noStrike" cap="none" baseline="-25000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: Output (either from the initial generation or from the refiner)</a:t>
            </a:r>
            <a:endParaRPr sz="6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fb</a:t>
            </a:r>
            <a:r>
              <a:rPr lang="en-US" sz="1200" b="0" i="0" u="none" strike="noStrike" cap="none" baseline="-25000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: feedback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200" b="0" i="0" u="none" strike="noStrike" cap="none" baseline="-25000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refine</a:t>
            </a: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 Prompt with few-shot learning for refinement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M: the same model than “generation” and “feedback”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200" b="0" i="0" u="none" strike="noStrike" cap="none" baseline="-25000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lang="en-US" sz="1200" b="0" i="0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: Refined output</a:t>
            </a:r>
            <a:endParaRPr sz="1200" b="0" i="0" u="none" strike="noStrike" cap="none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2" name="Google Shape;712;g36ec1d746b2_0_440"/>
          <p:cNvCxnSpPr>
            <a:stCxn id="694" idx="2"/>
            <a:endCxn id="695" idx="0"/>
          </p:cNvCxnSpPr>
          <p:nvPr/>
        </p:nvCxnSpPr>
        <p:spPr>
          <a:xfrm>
            <a:off x="8292525" y="4818213"/>
            <a:ext cx="0" cy="70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3" name="Google Shape;713;g36ec1d746b2_0_440"/>
          <p:cNvCxnSpPr>
            <a:stCxn id="688" idx="2"/>
            <a:endCxn id="689" idx="0"/>
          </p:cNvCxnSpPr>
          <p:nvPr/>
        </p:nvCxnSpPr>
        <p:spPr>
          <a:xfrm flipH="1">
            <a:off x="3517975" y="4742025"/>
            <a:ext cx="12300" cy="5058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4" name="Google Shape;714;g36ec1d746b2_0_440"/>
          <p:cNvCxnSpPr>
            <a:stCxn id="686" idx="2"/>
            <a:endCxn id="706" idx="0"/>
          </p:cNvCxnSpPr>
          <p:nvPr/>
        </p:nvCxnSpPr>
        <p:spPr>
          <a:xfrm>
            <a:off x="11619425" y="4812775"/>
            <a:ext cx="0" cy="7521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5" name="Google Shape;715;g36ec1d746b2_0_440"/>
          <p:cNvCxnSpPr>
            <a:stCxn id="706" idx="2"/>
            <a:endCxn id="709" idx="0"/>
          </p:cNvCxnSpPr>
          <p:nvPr/>
        </p:nvCxnSpPr>
        <p:spPr>
          <a:xfrm>
            <a:off x="11619425" y="6078650"/>
            <a:ext cx="0" cy="6882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6" name="Google Shape;716;g36ec1d746b2_0_440"/>
          <p:cNvCxnSpPr>
            <a:stCxn id="709" idx="1"/>
            <a:endCxn id="706" idx="1"/>
          </p:cNvCxnSpPr>
          <p:nvPr/>
        </p:nvCxnSpPr>
        <p:spPr>
          <a:xfrm rot="10800000">
            <a:off x="10693625" y="5821750"/>
            <a:ext cx="370500" cy="1202100"/>
          </a:xfrm>
          <a:prstGeom prst="curvedConnector3">
            <a:avLst>
              <a:gd name="adj1" fmla="val 164312"/>
            </a:avLst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717" name="Google Shape;717;g36ec1d746b2_0_440"/>
          <p:cNvCxnSpPr>
            <a:stCxn id="706" idx="3"/>
            <a:endCxn id="709" idx="3"/>
          </p:cNvCxnSpPr>
          <p:nvPr/>
        </p:nvCxnSpPr>
        <p:spPr>
          <a:xfrm flipH="1">
            <a:off x="12174875" y="5821700"/>
            <a:ext cx="370500" cy="1202100"/>
          </a:xfrm>
          <a:prstGeom prst="curvedConnector3">
            <a:avLst>
              <a:gd name="adj1" fmla="val -64271"/>
            </a:avLst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718" name="Google Shape;718;g36ec1d746b2_0_440"/>
          <p:cNvCxnSpPr>
            <a:stCxn id="696" idx="1"/>
            <a:endCxn id="695" idx="1"/>
          </p:cNvCxnSpPr>
          <p:nvPr/>
        </p:nvCxnSpPr>
        <p:spPr>
          <a:xfrm rot="10800000">
            <a:off x="7366425" y="5780588"/>
            <a:ext cx="371400" cy="1267200"/>
          </a:xfrm>
          <a:prstGeom prst="curvedConnector3">
            <a:avLst>
              <a:gd name="adj1" fmla="val 164075"/>
            </a:avLst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719" name="Google Shape;719;g36ec1d746b2_0_440"/>
          <p:cNvCxnSpPr>
            <a:stCxn id="695" idx="3"/>
            <a:endCxn id="696" idx="3"/>
          </p:cNvCxnSpPr>
          <p:nvPr/>
        </p:nvCxnSpPr>
        <p:spPr>
          <a:xfrm flipH="1">
            <a:off x="8848575" y="5780475"/>
            <a:ext cx="369900" cy="1267200"/>
          </a:xfrm>
          <a:prstGeom prst="curvedConnector3">
            <a:avLst>
              <a:gd name="adj1" fmla="val -64376"/>
            </a:avLst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20" name="Google Shape;720;g36ec1d746b2_0_440"/>
          <p:cNvSpPr/>
          <p:nvPr/>
        </p:nvSpPr>
        <p:spPr>
          <a:xfrm>
            <a:off x="9827174" y="6201850"/>
            <a:ext cx="1202700" cy="35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0" i="1" u="none" strike="noStrike" cap="none">
                <a:solidFill>
                  <a:srgbClr val="758EA6"/>
                </a:solidFill>
                <a:latin typeface="Calibri"/>
                <a:ea typeface="Calibri"/>
                <a:cs typeface="Calibri"/>
                <a:sym typeface="Calibri"/>
              </a:rPr>
              <a:t>Iteration</a:t>
            </a:r>
            <a:endParaRPr sz="1800" b="0" i="1" u="none" strike="noStrike" cap="none" baseline="-25000">
              <a:solidFill>
                <a:srgbClr val="758E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1" name="Google Shape;721;g36ec1d746b2_0_440"/>
          <p:cNvCxnSpPr/>
          <p:nvPr/>
        </p:nvCxnSpPr>
        <p:spPr>
          <a:xfrm flipH="1">
            <a:off x="9577675" y="6524725"/>
            <a:ext cx="636300" cy="1122000"/>
          </a:xfrm>
          <a:prstGeom prst="straightConnector1">
            <a:avLst/>
          </a:prstGeom>
          <a:noFill/>
          <a:ln w="9525" cap="flat" cmpd="sng">
            <a:solidFill>
              <a:srgbClr val="8DB6ED"/>
            </a:solidFill>
            <a:prstDash val="dashDot"/>
            <a:round/>
            <a:headEnd type="none" w="sm" len="sm"/>
            <a:tailEnd type="triangle" w="med" len="med"/>
          </a:ln>
        </p:spPr>
      </p:cxnSp>
      <p:pic>
        <p:nvPicPr>
          <p:cNvPr id="722" name="Google Shape;722;g36ec1d746b2_0_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708850" y="7370425"/>
            <a:ext cx="2901875" cy="2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36ec1d746b2_0_4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86560" y="4425850"/>
            <a:ext cx="1125915" cy="23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4" name="Google Shape;724;g36ec1d746b2_0_440"/>
          <p:cNvCxnSpPr>
            <a:stCxn id="705" idx="2"/>
            <a:endCxn id="686" idx="0"/>
          </p:cNvCxnSpPr>
          <p:nvPr/>
        </p:nvCxnSpPr>
        <p:spPr>
          <a:xfrm>
            <a:off x="11619425" y="4028026"/>
            <a:ext cx="0" cy="27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5" name="Google Shape;725;g36ec1d746b2_0_440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30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6ec1d746b2_0_497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ReAct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31" name="Google Shape;731;g36ec1d746b2_0_497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g36ec1d746b2_0_497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33" name="Google Shape;733;g36ec1d746b2_0_497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734" name="Google Shape;734;g36ec1d746b2_0_497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g36ec1d746b2_0_497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g36ec1d746b2_0_497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7" name="Google Shape;737;g36ec1d746b2_0_497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738" name="Google Shape;738;g36ec1d746b2_0_497"/>
          <p:cNvSpPr txBox="1"/>
          <p:nvPr/>
        </p:nvSpPr>
        <p:spPr>
          <a:xfrm>
            <a:off x="1028700" y="426075"/>
            <a:ext cx="54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Reasoning Paradigms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9" name="Google Shape;739;g36ec1d746b2_0_497"/>
          <p:cNvSpPr txBox="1"/>
          <p:nvPr/>
        </p:nvSpPr>
        <p:spPr>
          <a:xfrm>
            <a:off x="4320900" y="2090000"/>
            <a:ext cx="9646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ReAct = Reasoning + Acting</a:t>
            </a:r>
            <a:endParaRPr sz="2800" b="1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g36ec1d746b2_0_497"/>
          <p:cNvSpPr txBox="1"/>
          <p:nvPr/>
        </p:nvSpPr>
        <p:spPr>
          <a:xfrm>
            <a:off x="714113" y="2877075"/>
            <a:ext cx="49449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Using LLMs to generate both :</a:t>
            </a:r>
            <a:endParaRPr sz="20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1- </a:t>
            </a:r>
            <a:r>
              <a:rPr lang="en-US" sz="2000" b="1" i="0" u="none" strike="noStrike" cap="none">
                <a:solidFill>
                  <a:srgbClr val="4C86D4"/>
                </a:solidFill>
                <a:latin typeface="Outfit"/>
                <a:ea typeface="Outfit"/>
                <a:cs typeface="Outfit"/>
                <a:sym typeface="Outfit"/>
              </a:rPr>
              <a:t>Reasoning traces </a:t>
            </a:r>
            <a:r>
              <a:rPr lang="en-US" sz="20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and </a:t>
            </a:r>
            <a:endParaRPr sz="20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2- Task-specific </a:t>
            </a:r>
            <a:r>
              <a:rPr lang="en-US" sz="2000" b="1" i="0" u="none" strike="noStrike" cap="none">
                <a:solidFill>
                  <a:srgbClr val="4C86D4"/>
                </a:solidFill>
                <a:latin typeface="Outfit"/>
                <a:ea typeface="Outfit"/>
                <a:cs typeface="Outfit"/>
                <a:sym typeface="Outfit"/>
              </a:rPr>
              <a:t>actions </a:t>
            </a:r>
            <a:endParaRPr sz="2000" b="1" i="0" u="none" strike="noStrike" cap="none">
              <a:solidFill>
                <a:srgbClr val="4C86D4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Both in an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interleaved </a:t>
            </a:r>
            <a:r>
              <a:rPr lang="en-US" sz="20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manner to create dynamic interaction between the two.</a:t>
            </a:r>
            <a:endParaRPr sz="20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1" name="Google Shape;741;g36ec1d746b2_0_497"/>
          <p:cNvSpPr txBox="1"/>
          <p:nvPr/>
        </p:nvSpPr>
        <p:spPr>
          <a:xfrm>
            <a:off x="1732988" y="8789700"/>
            <a:ext cx="5919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sng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b="1" i="0" u="none" strike="noStrike" cap="none">
                <a:solidFill>
                  <a:srgbClr val="1C3F6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REACT: SYNERGIZING REASONING AND ACTING IN LANGUAGE MODELS. </a:t>
            </a:r>
            <a:r>
              <a:rPr lang="en-US" sz="1100" b="1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https://arxiv.org/pdf/2210.03629</a:t>
            </a:r>
            <a:r>
              <a:rPr lang="en-US" sz="1100" b="1" i="0" u="none" strike="noStrike" cap="none">
                <a:solidFill>
                  <a:srgbClr val="1C3F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1" i="0" u="none" strike="noStrike" cap="none">
              <a:solidFill>
                <a:srgbClr val="1C3F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36ec1d746b2_0_497"/>
          <p:cNvSpPr txBox="1"/>
          <p:nvPr/>
        </p:nvSpPr>
        <p:spPr>
          <a:xfrm>
            <a:off x="5807575" y="2893825"/>
            <a:ext cx="5571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4C86D4"/>
                </a:solidFill>
                <a:latin typeface="Outfit"/>
                <a:ea typeface="Outfit"/>
                <a:cs typeface="Outfit"/>
                <a:sym typeface="Outfit"/>
              </a:rPr>
              <a:t>Reasoning traces</a:t>
            </a: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—like internal thought processes—help the model plan, adjust action plans, and manage exceptions during execution.</a:t>
            </a:r>
            <a:endParaRPr sz="18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3" name="Google Shape;743;g36ec1d746b2_0_497"/>
          <p:cNvSpPr txBox="1"/>
          <p:nvPr/>
        </p:nvSpPr>
        <p:spPr>
          <a:xfrm>
            <a:off x="5781625" y="4042700"/>
            <a:ext cx="6045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4C86D4"/>
                </a:solidFill>
                <a:latin typeface="Outfit"/>
                <a:ea typeface="Outfit"/>
                <a:cs typeface="Outfit"/>
                <a:sym typeface="Outfit"/>
              </a:rPr>
              <a:t>Actions </a:t>
            </a: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serve as a bridge to external systems, such as databases or environments, enabling the model to gather new information and refine its approach in real time.</a:t>
            </a:r>
            <a:endParaRPr sz="18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44" name="Google Shape;744;g36ec1d746b2_0_497"/>
          <p:cNvCxnSpPr>
            <a:endCxn id="742" idx="1"/>
          </p:cNvCxnSpPr>
          <p:nvPr/>
        </p:nvCxnSpPr>
        <p:spPr>
          <a:xfrm rot="10800000" flipH="1">
            <a:off x="4002775" y="3294025"/>
            <a:ext cx="1804800" cy="190500"/>
          </a:xfrm>
          <a:prstGeom prst="straightConnector1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745" name="Google Shape;745;g36ec1d746b2_0_497"/>
          <p:cNvCxnSpPr>
            <a:endCxn id="743" idx="1"/>
          </p:cNvCxnSpPr>
          <p:nvPr/>
        </p:nvCxnSpPr>
        <p:spPr>
          <a:xfrm>
            <a:off x="4063225" y="4135400"/>
            <a:ext cx="1718400" cy="307500"/>
          </a:xfrm>
          <a:prstGeom prst="straightConnector1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746" name="Google Shape;746;g36ec1d746b2_0_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750" y="5246362"/>
            <a:ext cx="8160075" cy="34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36ec1d746b2_0_497"/>
          <p:cNvSpPr txBox="1"/>
          <p:nvPr/>
        </p:nvSpPr>
        <p:spPr>
          <a:xfrm>
            <a:off x="9438975" y="6974300"/>
            <a:ext cx="7443900" cy="21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C86D4"/>
                </a:solidFill>
                <a:latin typeface="Outfit"/>
                <a:ea typeface="Outfit"/>
                <a:cs typeface="Outfit"/>
                <a:sym typeface="Outfit"/>
              </a:rPr>
              <a:t>Different types of thoughts: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1- Decompose questions (“I need to search x, find y, then find z”)</a:t>
            </a:r>
            <a:endParaRPr sz="14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2- Extract information from Wikipedia observations (“x was started in 1844”, “The paragraph does not tell x”)</a:t>
            </a:r>
            <a:endParaRPr sz="14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3- Perform commonsense reasoning (“x is not y, so z must instead be...”), arithmetic reasoning (“1844 &lt; 1989”),</a:t>
            </a:r>
            <a:endParaRPr sz="14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4- Guide search reformulation (“maybe I can search/look up x instead”)</a:t>
            </a:r>
            <a:endParaRPr sz="14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5- Synthesize the final answer (“...so the answer is x”)</a:t>
            </a:r>
            <a:endParaRPr sz="14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8" name="Google Shape;748;g36ec1d746b2_0_4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37100" y="2404050"/>
            <a:ext cx="5596650" cy="43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36ec1d746b2_0_497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31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6ec1d746b2_0_60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g36ec1d746b2_0_605"/>
          <p:cNvSpPr txBox="1"/>
          <p:nvPr/>
        </p:nvSpPr>
        <p:spPr>
          <a:xfrm>
            <a:off x="1028700" y="4479925"/>
            <a:ext cx="13966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[06]: Architectural Styles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56" name="Google Shape;756;g36ec1d746b2_0_605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7" name="Google Shape;757;g36ec1d746b2_0_605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706e73f902_0_56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Multi-Agent Collaboration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63" name="Google Shape;763;g3706e73f902_0_56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4" name="Google Shape;764;g3706e73f902_0_56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5" name="Google Shape;765;g3706e73f902_0_56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766" name="Google Shape;766;g3706e73f902_0_56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g3706e73f902_0_5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g3706e73f902_0_56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g3706e73f902_0_56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770" name="Google Shape;770;g3706e73f902_0_56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Architectural Styles in Agentic Workflows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1" name="Google Shape;771;g3706e73f902_0_56"/>
          <p:cNvSpPr txBox="1"/>
          <p:nvPr/>
        </p:nvSpPr>
        <p:spPr>
          <a:xfrm>
            <a:off x="589000" y="2049450"/>
            <a:ext cx="59931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Various agents collaborate together to achieve a certain goal.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Leader-Follower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One agent acts as the leader and coordinates actions, while other agents follow instructions. The leader sends commands or instructions to followers, which execute the commands and may provide feedback.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Peer-to-Peer</a:t>
            </a:r>
            <a:r>
              <a:rPr lang="en-US" sz="1600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 Agents interact as equals, collaborating to achieve goals.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Hierarchical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Agents are organized in a hierarchy with defined roles.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D8F"/>
              </a:buClr>
              <a:buSzPts val="1600"/>
              <a:buFont typeface="Outfit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Sequential</a:t>
            </a:r>
            <a:endParaRPr sz="1600" b="1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D8F"/>
              </a:buClr>
              <a:buSzPts val="1600"/>
              <a:buFont typeface="Outfit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Parallelization </a:t>
            </a:r>
            <a:endParaRPr sz="1600" b="1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2" name="Google Shape;772;g3706e73f902_0_56"/>
          <p:cNvSpPr txBox="1"/>
          <p:nvPr/>
        </p:nvSpPr>
        <p:spPr>
          <a:xfrm>
            <a:off x="8299475" y="2048500"/>
            <a:ext cx="1995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Leader-Follower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3706e73f902_0_56"/>
          <p:cNvSpPr txBox="1"/>
          <p:nvPr/>
        </p:nvSpPr>
        <p:spPr>
          <a:xfrm>
            <a:off x="6755313" y="4724850"/>
            <a:ext cx="51111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Leader Agent:</a:t>
            </a:r>
            <a:endParaRPr sz="16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Coordinates and controls the overall operation.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Sends commands or instructions to follower agents.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Follower Agents:</a:t>
            </a:r>
            <a:endParaRPr sz="16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Execute commands received from the leader.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Perform specific tasks as instructed; may send feedback or status updates back to the leader. 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4" name="Google Shape;774;g3706e73f902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325" y="2430450"/>
            <a:ext cx="43053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3706e73f902_0_56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33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706e73f902_0_31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Multi-Agent Collaboration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81" name="Google Shape;781;g3706e73f902_0_31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g3706e73f902_0_31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3" name="Google Shape;783;g3706e73f902_0_31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784" name="Google Shape;784;g3706e73f902_0_31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g3706e73f902_0_31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g3706e73f902_0_31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7" name="Google Shape;787;g3706e73f902_0_31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788" name="Google Shape;788;g3706e73f902_0_31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Architectural Styles in Agentic Workflows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9" name="Google Shape;789;g3706e73f902_0_31"/>
          <p:cNvSpPr txBox="1"/>
          <p:nvPr/>
        </p:nvSpPr>
        <p:spPr>
          <a:xfrm>
            <a:off x="589000" y="2049450"/>
            <a:ext cx="59931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Various agents collaborate together to achieve a certain goal.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Leader-Follower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One agent acts as the leader and coordinates actions, while other agents follow instructions. The leader sends commands or instructions to followers, which execute the commands and may provide feedback.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Peer-to-Peer</a:t>
            </a:r>
            <a:r>
              <a:rPr lang="en-US" sz="1600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 Agents interact as equals, collaborating to achieve goals.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Hierarchical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Agents are organized in a hierarchy with defined roles.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D8F"/>
              </a:buClr>
              <a:buSzPts val="1600"/>
              <a:buFont typeface="Outfit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Sequential</a:t>
            </a:r>
            <a:endParaRPr sz="1600" b="1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D8F"/>
              </a:buClr>
              <a:buSzPts val="1600"/>
              <a:buFont typeface="Outfit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Parallelization </a:t>
            </a:r>
            <a:endParaRPr sz="1600" b="1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0" name="Google Shape;790;g3706e73f902_0_31"/>
          <p:cNvSpPr txBox="1"/>
          <p:nvPr/>
        </p:nvSpPr>
        <p:spPr>
          <a:xfrm>
            <a:off x="8299475" y="2048500"/>
            <a:ext cx="1995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Leader-Follower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3706e73f902_0_31"/>
          <p:cNvSpPr txBox="1"/>
          <p:nvPr/>
        </p:nvSpPr>
        <p:spPr>
          <a:xfrm>
            <a:off x="6755313" y="4724850"/>
            <a:ext cx="51111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Leader Agent:</a:t>
            </a:r>
            <a:endParaRPr sz="16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Coordinates and controls the overall operation.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Sends commands or instructions to follower agents.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Follower Agents:</a:t>
            </a:r>
            <a:endParaRPr sz="16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Execute commands received from the leader.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Perform specific tasks as instructed; may send feedback or status updates back to the leader. 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2" name="Google Shape;792;g3706e73f902_0_31"/>
          <p:cNvSpPr txBox="1"/>
          <p:nvPr/>
        </p:nvSpPr>
        <p:spPr>
          <a:xfrm>
            <a:off x="14142175" y="2048500"/>
            <a:ext cx="1995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Peer-to-peer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3706e73f902_0_31"/>
          <p:cNvSpPr txBox="1"/>
          <p:nvPr/>
        </p:nvSpPr>
        <p:spPr>
          <a:xfrm>
            <a:off x="12216775" y="4724850"/>
            <a:ext cx="58461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Agents:</a:t>
            </a:r>
            <a:endParaRPr sz="16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Agents 1, 2, 3 and 4 are peers with equal roles and responsibilities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Agents communicate directly with one another without any intermediary.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Communication can be bi-directional and occurs as needed.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Decisions are made collectively or individually without centralized control.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4" name="Google Shape;794;g3706e73f902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325" y="2430450"/>
            <a:ext cx="43053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3706e73f902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2175" y="2430450"/>
            <a:ext cx="397192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3706e73f902_0_31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34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6ec1d746b2_0_1377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Multi-Agent Collaboration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802" name="Google Shape;802;g36ec1d746b2_0_1377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3" name="Google Shape;803;g36ec1d746b2_0_1377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04" name="Google Shape;804;g36ec1d746b2_0_1377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805" name="Google Shape;805;g36ec1d746b2_0_1377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g36ec1d746b2_0_1377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g36ec1d746b2_0_1377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8" name="Google Shape;808;g36ec1d746b2_0_1377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809" name="Google Shape;809;g36ec1d746b2_0_1377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Architectural Styles in Agentic Workflows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0" name="Google Shape;810;g36ec1d746b2_0_1377"/>
          <p:cNvSpPr txBox="1"/>
          <p:nvPr/>
        </p:nvSpPr>
        <p:spPr>
          <a:xfrm>
            <a:off x="589000" y="2049450"/>
            <a:ext cx="59931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Various agents collaborate together to achieve a certain goal.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Leader-Follower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One agent acts as the leader and coordinates actions, while other agents follow instructions. The leader sends commands or instructions to followers, which execute the commands and may provide feedback.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Peer-to-Peer</a:t>
            </a:r>
            <a:r>
              <a:rPr lang="en-US" sz="1600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 Agents interact as equals, collaborating to achieve goals.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Hierarchical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Agents are organized in a hierarchy with defined roles.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D8F"/>
              </a:buClr>
              <a:buSzPts val="1600"/>
              <a:buFont typeface="Outfit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Sequential</a:t>
            </a:r>
            <a:endParaRPr sz="1600" b="1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D8F"/>
              </a:buClr>
              <a:buSzPts val="1600"/>
              <a:buFont typeface="Outfit"/>
              <a:buChar char="●"/>
            </a:pPr>
            <a:r>
              <a:rPr lang="en-US" sz="1600" b="1" i="0" u="none" strike="noStrike" cap="none">
                <a:solidFill>
                  <a:srgbClr val="00CD8F"/>
                </a:solidFill>
                <a:latin typeface="Outfit"/>
                <a:ea typeface="Outfit"/>
                <a:cs typeface="Outfit"/>
                <a:sym typeface="Outfit"/>
              </a:rPr>
              <a:t>Parallelization </a:t>
            </a:r>
            <a:endParaRPr sz="1600" b="1" i="0" u="none" strike="noStrike" cap="none">
              <a:solidFill>
                <a:srgbClr val="00CD8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1" name="Google Shape;811;g36ec1d746b2_0_1377"/>
          <p:cNvSpPr txBox="1"/>
          <p:nvPr/>
        </p:nvSpPr>
        <p:spPr>
          <a:xfrm>
            <a:off x="8299475" y="2048500"/>
            <a:ext cx="1995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Leader-Follower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36ec1d746b2_0_1377"/>
          <p:cNvSpPr txBox="1"/>
          <p:nvPr/>
        </p:nvSpPr>
        <p:spPr>
          <a:xfrm>
            <a:off x="6755313" y="4724850"/>
            <a:ext cx="51111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Leader Agent:</a:t>
            </a:r>
            <a:endParaRPr sz="16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Coordinates and controls the overall operation.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Sends commands or instructions to follower agents.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Follower Agents:</a:t>
            </a:r>
            <a:endParaRPr sz="16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Execute commands received from the leader.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Perform specific tasks as instructed; may send feedback or status updates back to the leader. 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3" name="Google Shape;813;g36ec1d746b2_0_1377"/>
          <p:cNvSpPr txBox="1"/>
          <p:nvPr/>
        </p:nvSpPr>
        <p:spPr>
          <a:xfrm>
            <a:off x="14142175" y="2048500"/>
            <a:ext cx="1995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Peer-to-peer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36ec1d746b2_0_1377"/>
          <p:cNvSpPr txBox="1"/>
          <p:nvPr/>
        </p:nvSpPr>
        <p:spPr>
          <a:xfrm>
            <a:off x="12216775" y="4724850"/>
            <a:ext cx="58461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Agents:</a:t>
            </a:r>
            <a:endParaRPr sz="16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Agents 1, 2, 3 and 4 are peers with equal roles and responsibilities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Agents communicate directly with one another without any intermediary.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Communication can be bi-directional and occurs as needed.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Decisions are made collectively or individually without centralized control.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5" name="Google Shape;815;g36ec1d746b2_0_1377"/>
          <p:cNvSpPr txBox="1"/>
          <p:nvPr/>
        </p:nvSpPr>
        <p:spPr>
          <a:xfrm>
            <a:off x="1598550" y="6622050"/>
            <a:ext cx="1995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36ec1d746b2_0_1377"/>
          <p:cNvSpPr txBox="1"/>
          <p:nvPr/>
        </p:nvSpPr>
        <p:spPr>
          <a:xfrm>
            <a:off x="5273975" y="7755150"/>
            <a:ext cx="3972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Leader Agent: </a:t>
            </a:r>
            <a:endParaRPr sz="16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At the top, oversees the entire system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Sets global objectives and strategies.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Delegates tasks to sub-leaders.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7" name="Google Shape;817;g36ec1d746b2_0_1377"/>
          <p:cNvSpPr txBox="1"/>
          <p:nvPr/>
        </p:nvSpPr>
        <p:spPr>
          <a:xfrm>
            <a:off x="9508675" y="7775425"/>
            <a:ext cx="55128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Sub-Leaders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Manage specific sub-groups.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Translate objectives into specific tasks.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Monitor and coordinate agents within their sub-group.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8" name="Google Shape;818;g36ec1d746b2_0_1377"/>
          <p:cNvSpPr txBox="1"/>
          <p:nvPr/>
        </p:nvSpPr>
        <p:spPr>
          <a:xfrm>
            <a:off x="15105575" y="7755150"/>
            <a:ext cx="3066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Agents</a:t>
            </a: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Perform tasks as instructed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Provide feedback or status updates.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19" name="Google Shape;819;g36ec1d746b2_0_1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325" y="2430450"/>
            <a:ext cx="43053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36ec1d746b2_0_1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2175" y="2430450"/>
            <a:ext cx="39719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36ec1d746b2_0_1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700" y="7038225"/>
            <a:ext cx="40386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36ec1d746b2_0_1377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35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6ec1d746b2_0_64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36ec1d746b2_0_649"/>
          <p:cNvSpPr txBox="1"/>
          <p:nvPr/>
        </p:nvSpPr>
        <p:spPr>
          <a:xfrm>
            <a:off x="1028700" y="4479925"/>
            <a:ext cx="13966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[07]: Frameworks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829" name="Google Shape;829;g36ec1d746b2_0_649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0" name="Google Shape;830;g36ec1d746b2_0_649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6ec1d746b2_0_149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g36ec1d746b2_0_1499"/>
          <p:cNvSpPr txBox="1"/>
          <p:nvPr/>
        </p:nvSpPr>
        <p:spPr>
          <a:xfrm>
            <a:off x="1028701" y="4479925"/>
            <a:ext cx="4838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POLL TIME!</a:t>
            </a:r>
            <a:endParaRPr/>
          </a:p>
        </p:txBody>
      </p:sp>
      <p:cxnSp>
        <p:nvCxnSpPr>
          <p:cNvPr id="837" name="Google Shape;837;g36ec1d746b2_0_1499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8" name="Google Shape;838;g36ec1d746b2_0_1499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3" name="Google Shape;843;g36ec1d746b2_0_1506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4" name="Google Shape;844;g36ec1d746b2_0_1506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5" name="Google Shape;845;g36ec1d746b2_0_1506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846" name="Google Shape;846;g36ec1d746b2_0_1506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g36ec1d746b2_0_150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g36ec1d746b2_0_1506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g36ec1d746b2_0_1506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850" name="Google Shape;850;g36ec1d746b2_0_1506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38</a:t>
            </a:r>
            <a:endParaRPr/>
          </a:p>
        </p:txBody>
      </p:sp>
      <p:sp>
        <p:nvSpPr>
          <p:cNvPr id="851" name="Google Shape;851;g36ec1d746b2_0_1506"/>
          <p:cNvSpPr txBox="1"/>
          <p:nvPr/>
        </p:nvSpPr>
        <p:spPr>
          <a:xfrm>
            <a:off x="5115000" y="2586075"/>
            <a:ext cx="8058000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Poll 2:  </a:t>
            </a:r>
            <a:r>
              <a:rPr lang="en-US" sz="2400" i="1" dirty="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Which framework are you using?</a:t>
            </a:r>
            <a:endParaRPr sz="2400" i="1" dirty="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Outfit"/>
              <a:buChar char="●"/>
            </a:pP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LangGraph</a:t>
            </a:r>
            <a:endParaRPr sz="2400" dirty="0" err="1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Outfit"/>
              <a:buChar char="●"/>
            </a:pP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LlamalIndex</a:t>
            </a:r>
            <a:endParaRPr sz="2400" dirty="0" err="1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Outfit"/>
              <a:buChar char="●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OpenAI Agents SDK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Outfit"/>
              <a:buChar char="●"/>
            </a:pP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AutoGen</a:t>
            </a:r>
            <a:endParaRPr sz="2400" dirty="0" err="1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Outfit"/>
              <a:buChar char="●"/>
            </a:pP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CrewAI</a:t>
            </a:r>
            <a:endParaRPr sz="2400" dirty="0" err="1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Outfit"/>
              <a:buChar char="●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Others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52" name="Google Shape;852;g36ec1d746b2_0_1506"/>
          <p:cNvSpPr txBox="1"/>
          <p:nvPr/>
        </p:nvSpPr>
        <p:spPr>
          <a:xfrm>
            <a:off x="1028700" y="441950"/>
            <a:ext cx="92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POLL TIME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6ec1d746b2_0_656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Popular Frameworks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858" name="Google Shape;858;g36ec1d746b2_0_656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9" name="Google Shape;859;g36ec1d746b2_0_656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60" name="Google Shape;860;g36ec1d746b2_0_656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861" name="Google Shape;861;g36ec1d746b2_0_656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g36ec1d746b2_0_65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g36ec1d746b2_0_656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4" name="Google Shape;864;g36ec1d746b2_0_656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865" name="Google Shape;865;g36ec1d746b2_0_656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Frameworks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66" name="Google Shape;866;g36ec1d746b2_0_6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075" y="2813891"/>
            <a:ext cx="730675" cy="2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g36ec1d746b2_0_6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5775" y="8214120"/>
            <a:ext cx="955460" cy="3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36ec1d746b2_0_6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87501" y="4369112"/>
            <a:ext cx="1000800" cy="336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69" name="Google Shape;869;g36ec1d746b2_0_6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7350" y="6483141"/>
            <a:ext cx="877030" cy="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36ec1d746b2_0_656"/>
          <p:cNvSpPr/>
          <p:nvPr/>
        </p:nvSpPr>
        <p:spPr>
          <a:xfrm>
            <a:off x="7805838" y="4847850"/>
            <a:ext cx="2676300" cy="11811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Agents</a:t>
            </a:r>
            <a:endParaRPr sz="6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g36ec1d746b2_0_656"/>
          <p:cNvSpPr/>
          <p:nvPr/>
        </p:nvSpPr>
        <p:spPr>
          <a:xfrm>
            <a:off x="2769750" y="2880175"/>
            <a:ext cx="3828300" cy="15309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Autogen v0.2, AgentChat, Autogen-core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https://microsoft.github.io/autogen/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Research Paper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AutoGen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https://arxiv.org/abs/2308.08155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g36ec1d746b2_0_656"/>
          <p:cNvSpPr/>
          <p:nvPr/>
        </p:nvSpPr>
        <p:spPr>
          <a:xfrm>
            <a:off x="2769750" y="2480150"/>
            <a:ext cx="3828300" cy="444300"/>
          </a:xfrm>
          <a:prstGeom prst="roundRect">
            <a:avLst>
              <a:gd name="adj" fmla="val 16667"/>
            </a:avLst>
          </a:prstGeom>
          <a:solidFill>
            <a:srgbClr val="1C3F6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AutoGen</a:t>
            </a: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g36ec1d746b2_0_656"/>
          <p:cNvSpPr/>
          <p:nvPr/>
        </p:nvSpPr>
        <p:spPr>
          <a:xfrm>
            <a:off x="7682938" y="2333800"/>
            <a:ext cx="3828300" cy="911400"/>
          </a:xfrm>
          <a:prstGeom prst="roundRect">
            <a:avLst>
              <a:gd name="adj" fmla="val 16667"/>
            </a:avLst>
          </a:prstGeom>
          <a:solidFill>
            <a:srgbClr val="AFC1D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https://python.langchain.com/v0.1/docs/modules/agents/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https://www.langchain.com/langgraph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g36ec1d746b2_0_656"/>
          <p:cNvSpPr/>
          <p:nvPr/>
        </p:nvSpPr>
        <p:spPr>
          <a:xfrm>
            <a:off x="7682938" y="1933775"/>
            <a:ext cx="3828300" cy="4443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LangChain/LangGraph</a:t>
            </a: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g36ec1d746b2_0_656"/>
          <p:cNvSpPr/>
          <p:nvPr/>
        </p:nvSpPr>
        <p:spPr>
          <a:xfrm>
            <a:off x="12219950" y="2833225"/>
            <a:ext cx="3828300" cy="9114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https://huggingface.co/docs/smolagents/index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36ec1d746b2_0_656"/>
          <p:cNvSpPr/>
          <p:nvPr/>
        </p:nvSpPr>
        <p:spPr>
          <a:xfrm>
            <a:off x="12219950" y="2468025"/>
            <a:ext cx="3828300" cy="444300"/>
          </a:xfrm>
          <a:prstGeom prst="roundRect">
            <a:avLst>
              <a:gd name="adj" fmla="val 16667"/>
            </a:avLst>
          </a:prstGeom>
          <a:solidFill>
            <a:srgbClr val="1C3F6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SmolAgent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7" name="Google Shape;877;g36ec1d746b2_0_6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20172" y="2239788"/>
            <a:ext cx="562750" cy="3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36ec1d746b2_0_656"/>
          <p:cNvSpPr/>
          <p:nvPr/>
        </p:nvSpPr>
        <p:spPr>
          <a:xfrm>
            <a:off x="14296850" y="4413425"/>
            <a:ext cx="3828300" cy="1765500"/>
          </a:xfrm>
          <a:prstGeom prst="roundRect">
            <a:avLst>
              <a:gd name="adj" fmla="val 16667"/>
            </a:avLst>
          </a:prstGeom>
          <a:solidFill>
            <a:srgbClr val="AFC1D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Agents SDK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Swarm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OpenAI Assistant AI</a:t>
            </a:r>
            <a:endParaRPr sz="1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Operator (like Computer Use)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https://platform.openai.com/docs/assistants/overview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https://github.com/openai/swarm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36ec1d746b2_0_656"/>
          <p:cNvSpPr/>
          <p:nvPr/>
        </p:nvSpPr>
        <p:spPr>
          <a:xfrm>
            <a:off x="14292050" y="4042863"/>
            <a:ext cx="3833100" cy="4443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OpenAI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g36ec1d746b2_0_656"/>
          <p:cNvSpPr/>
          <p:nvPr/>
        </p:nvSpPr>
        <p:spPr>
          <a:xfrm>
            <a:off x="13908325" y="6725749"/>
            <a:ext cx="3828300" cy="15897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Computer Use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Agents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https://docs.anthropic.com/en/docs/build-with-claude/computer-use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g36ec1d746b2_0_656"/>
          <p:cNvSpPr/>
          <p:nvPr/>
        </p:nvSpPr>
        <p:spPr>
          <a:xfrm>
            <a:off x="13905850" y="6365000"/>
            <a:ext cx="3833100" cy="444300"/>
          </a:xfrm>
          <a:prstGeom prst="roundRect">
            <a:avLst>
              <a:gd name="adj" fmla="val 16667"/>
            </a:avLst>
          </a:prstGeom>
          <a:solidFill>
            <a:srgbClr val="1C3F6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Anthropic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g36ec1d746b2_0_656"/>
          <p:cNvSpPr/>
          <p:nvPr/>
        </p:nvSpPr>
        <p:spPr>
          <a:xfrm>
            <a:off x="9840875" y="8325096"/>
            <a:ext cx="3828300" cy="660300"/>
          </a:xfrm>
          <a:prstGeom prst="roundRect">
            <a:avLst>
              <a:gd name="adj" fmla="val 16667"/>
            </a:avLst>
          </a:prstGeom>
          <a:solidFill>
            <a:srgbClr val="AFC1D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https://www.crewai.com/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https://docs.crewai.com/introduction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36ec1d746b2_0_656"/>
          <p:cNvSpPr/>
          <p:nvPr/>
        </p:nvSpPr>
        <p:spPr>
          <a:xfrm>
            <a:off x="9840875" y="7925063"/>
            <a:ext cx="3828300" cy="4443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CrewAI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36ec1d746b2_0_656"/>
          <p:cNvSpPr/>
          <p:nvPr/>
        </p:nvSpPr>
        <p:spPr>
          <a:xfrm>
            <a:off x="2185450" y="6708163"/>
            <a:ext cx="3828300" cy="10239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9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https://docs.letta.com/letta_memgpt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Research Paper </a:t>
            </a: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MemGPT</a:t>
            </a: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https://arxiv.org/abs/2310.08560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36ec1d746b2_0_656"/>
          <p:cNvSpPr/>
          <p:nvPr/>
        </p:nvSpPr>
        <p:spPr>
          <a:xfrm>
            <a:off x="2182975" y="6271213"/>
            <a:ext cx="3833100" cy="444300"/>
          </a:xfrm>
          <a:prstGeom prst="roundRect">
            <a:avLst>
              <a:gd name="adj" fmla="val 16667"/>
            </a:avLst>
          </a:prstGeom>
          <a:solidFill>
            <a:srgbClr val="1C3F6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Letta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g36ec1d746b2_0_656"/>
          <p:cNvSpPr/>
          <p:nvPr/>
        </p:nvSpPr>
        <p:spPr>
          <a:xfrm>
            <a:off x="889813" y="5084188"/>
            <a:ext cx="3828300" cy="911400"/>
          </a:xfrm>
          <a:prstGeom prst="roundRect">
            <a:avLst>
              <a:gd name="adj" fmla="val 16667"/>
            </a:avLst>
          </a:prstGeom>
          <a:solidFill>
            <a:srgbClr val="AFC1D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https://docs.llamaindex.ai/en/stable/examples/agent/introspective_agent_toxicity_reduction/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36ec1d746b2_0_656"/>
          <p:cNvSpPr/>
          <p:nvPr/>
        </p:nvSpPr>
        <p:spPr>
          <a:xfrm>
            <a:off x="889813" y="4684163"/>
            <a:ext cx="3828300" cy="4443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LlamaIndex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8" name="Google Shape;888;g36ec1d746b2_0_65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47825" y="48785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36ec1d746b2_0_65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6120825" y="2801774"/>
            <a:ext cx="955450" cy="23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36ec1d746b2_0_65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603553" y="6656601"/>
            <a:ext cx="271650" cy="2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36ec1d746b2_0_65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2875200" y="6701700"/>
            <a:ext cx="955450" cy="20082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g36ec1d746b2_0_656"/>
          <p:cNvSpPr/>
          <p:nvPr/>
        </p:nvSpPr>
        <p:spPr>
          <a:xfrm>
            <a:off x="4533750" y="8303125"/>
            <a:ext cx="3828300" cy="6603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ADK: Agent Development Kit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US" sz="14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https://google.github.io/adk-docs/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g36ec1d746b2_0_656"/>
          <p:cNvSpPr/>
          <p:nvPr/>
        </p:nvSpPr>
        <p:spPr>
          <a:xfrm>
            <a:off x="4531275" y="7866175"/>
            <a:ext cx="3833100" cy="444300"/>
          </a:xfrm>
          <a:prstGeom prst="roundRect">
            <a:avLst>
              <a:gd name="adj" fmla="val 16667"/>
            </a:avLst>
          </a:prstGeom>
          <a:solidFill>
            <a:srgbClr val="1C3F6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Google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4" name="Google Shape;894;g36ec1d746b2_0_656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41650" y="8131192"/>
            <a:ext cx="1915836" cy="3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36ec1d746b2_0_656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39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/>
        </p:nvSpPr>
        <p:spPr>
          <a:xfrm>
            <a:off x="9163050" y="4016375"/>
            <a:ext cx="874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 Deca"/>
                <a:ea typeface="Lexend Deca"/>
                <a:cs typeface="Lexend Deca"/>
                <a:sym typeface="Lexend Deca"/>
              </a:rPr>
              <a:t>Agentic Systems Description - Industry</a:t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0" y="0"/>
            <a:ext cx="7023487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028700" y="2085975"/>
            <a:ext cx="6566557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Agenda</a:t>
            </a:r>
            <a:endParaRPr/>
          </a:p>
        </p:txBody>
      </p:sp>
      <p:cxnSp>
        <p:nvCxnSpPr>
          <p:cNvPr id="141" name="Google Shape;141;p5"/>
          <p:cNvCxnSpPr/>
          <p:nvPr/>
        </p:nvCxnSpPr>
        <p:spPr>
          <a:xfrm>
            <a:off x="1028700" y="1828081"/>
            <a:ext cx="51435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5"/>
          <p:cNvCxnSpPr/>
          <p:nvPr/>
        </p:nvCxnSpPr>
        <p:spPr>
          <a:xfrm>
            <a:off x="8184832" y="2095500"/>
            <a:ext cx="8893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5"/>
          <p:cNvCxnSpPr/>
          <p:nvPr/>
        </p:nvCxnSpPr>
        <p:spPr>
          <a:xfrm>
            <a:off x="8184640" y="2984500"/>
            <a:ext cx="8903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5"/>
          <p:cNvSpPr txBox="1"/>
          <p:nvPr/>
        </p:nvSpPr>
        <p:spPr>
          <a:xfrm>
            <a:off x="8315132" y="2133600"/>
            <a:ext cx="351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01</a:t>
            </a: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9163050" y="2284725"/>
            <a:ext cx="720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 Deca"/>
                <a:ea typeface="Lexend Deca"/>
                <a:cs typeface="Lexend Deca"/>
                <a:sym typeface="Lexend Deca"/>
              </a:rPr>
              <a:t>LLMs Limitation and solutions</a:t>
            </a:r>
            <a:endParaRPr/>
          </a:p>
        </p:txBody>
      </p:sp>
      <p:cxnSp>
        <p:nvCxnSpPr>
          <p:cNvPr id="146" name="Google Shape;146;p5"/>
          <p:cNvCxnSpPr/>
          <p:nvPr/>
        </p:nvCxnSpPr>
        <p:spPr>
          <a:xfrm>
            <a:off x="8184640" y="3911600"/>
            <a:ext cx="8969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5"/>
          <p:cNvSpPr txBox="1"/>
          <p:nvPr/>
        </p:nvSpPr>
        <p:spPr>
          <a:xfrm>
            <a:off x="8315131" y="3079751"/>
            <a:ext cx="3897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02</a:t>
            </a:r>
            <a:endParaRPr/>
          </a:p>
        </p:txBody>
      </p:sp>
      <p:cxnSp>
        <p:nvCxnSpPr>
          <p:cNvPr id="148" name="Google Shape;148;p5"/>
          <p:cNvCxnSpPr/>
          <p:nvPr/>
        </p:nvCxnSpPr>
        <p:spPr>
          <a:xfrm>
            <a:off x="8184640" y="4756169"/>
            <a:ext cx="9074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5"/>
          <p:cNvSpPr txBox="1"/>
          <p:nvPr/>
        </p:nvSpPr>
        <p:spPr>
          <a:xfrm>
            <a:off x="8315132" y="4006850"/>
            <a:ext cx="360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03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9163050" y="4937150"/>
            <a:ext cx="363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 Deca"/>
                <a:ea typeface="Lexend Deca"/>
                <a:cs typeface="Lexend Deca"/>
                <a:sym typeface="Lexend Deca"/>
              </a:rPr>
              <a:t>Design Pattern</a:t>
            </a:r>
            <a:endParaRPr/>
          </a:p>
        </p:txBody>
      </p:sp>
      <p:cxnSp>
        <p:nvCxnSpPr>
          <p:cNvPr id="151" name="Google Shape;151;p5"/>
          <p:cNvCxnSpPr/>
          <p:nvPr/>
        </p:nvCxnSpPr>
        <p:spPr>
          <a:xfrm>
            <a:off x="8184832" y="5593734"/>
            <a:ext cx="9074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5"/>
          <p:cNvSpPr txBox="1"/>
          <p:nvPr/>
        </p:nvSpPr>
        <p:spPr>
          <a:xfrm>
            <a:off x="8315132" y="4842519"/>
            <a:ext cx="3897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04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8315132" y="5674370"/>
            <a:ext cx="373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05</a:t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13345" y="8757648"/>
            <a:ext cx="254123" cy="336610"/>
          </a:xfrm>
          <a:custGeom>
            <a:avLst/>
            <a:gdLst/>
            <a:ahLst/>
            <a:cxnLst/>
            <a:rect l="l" t="t" r="r" b="b"/>
            <a:pathLst>
              <a:path w="508254" h="673227" extrusionOk="0">
                <a:moveTo>
                  <a:pt x="508254" y="673227"/>
                </a:moveTo>
                <a:lnTo>
                  <a:pt x="0" y="673227"/>
                </a:lnTo>
                <a:lnTo>
                  <a:pt x="0" y="0"/>
                </a:lnTo>
                <a:lnTo>
                  <a:pt x="508254" y="0"/>
                </a:lnTo>
                <a:close/>
              </a:path>
            </a:pathLst>
          </a:custGeom>
          <a:solidFill>
            <a:srgbClr val="4F525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660168" y="8757648"/>
            <a:ext cx="1031112" cy="336610"/>
          </a:xfrm>
          <a:custGeom>
            <a:avLst/>
            <a:gdLst/>
            <a:ahLst/>
            <a:cxnLst/>
            <a:rect l="l" t="t" r="r" b="b"/>
            <a:pathLst>
              <a:path w="2062226" h="673227" extrusionOk="0">
                <a:moveTo>
                  <a:pt x="2062226" y="673227"/>
                </a:moveTo>
                <a:lnTo>
                  <a:pt x="0" y="673227"/>
                </a:lnTo>
                <a:lnTo>
                  <a:pt x="0" y="0"/>
                </a:lnTo>
                <a:lnTo>
                  <a:pt x="2062226" y="0"/>
                </a:lnTo>
                <a:close/>
              </a:path>
            </a:pathLst>
          </a:custGeom>
          <a:solidFill>
            <a:srgbClr val="4F525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2276627" y="8757648"/>
            <a:ext cx="954532" cy="336610"/>
          </a:xfrm>
          <a:custGeom>
            <a:avLst/>
            <a:gdLst/>
            <a:ahLst/>
            <a:cxnLst/>
            <a:rect l="l" t="t" r="r" b="b"/>
            <a:pathLst>
              <a:path w="1909064" h="673227" extrusionOk="0">
                <a:moveTo>
                  <a:pt x="1909064" y="673227"/>
                </a:moveTo>
                <a:lnTo>
                  <a:pt x="0" y="673227"/>
                </a:lnTo>
                <a:lnTo>
                  <a:pt x="0" y="0"/>
                </a:lnTo>
                <a:lnTo>
                  <a:pt x="1909064" y="0"/>
                </a:lnTo>
                <a:close/>
              </a:path>
            </a:pathLst>
          </a:custGeom>
          <a:solidFill>
            <a:srgbClr val="4F525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3643151" y="8757648"/>
            <a:ext cx="253873" cy="336610"/>
          </a:xfrm>
          <a:custGeom>
            <a:avLst/>
            <a:gdLst/>
            <a:ahLst/>
            <a:cxnLst/>
            <a:rect l="l" t="t" r="r" b="b"/>
            <a:pathLst>
              <a:path w="507746" h="673227" extrusionOk="0">
                <a:moveTo>
                  <a:pt x="507746" y="673227"/>
                </a:moveTo>
                <a:lnTo>
                  <a:pt x="0" y="673227"/>
                </a:lnTo>
                <a:lnTo>
                  <a:pt x="0" y="0"/>
                </a:lnTo>
                <a:lnTo>
                  <a:pt x="507746" y="0"/>
                </a:lnTo>
                <a:close/>
              </a:path>
            </a:pathLst>
          </a:custGeom>
          <a:solidFill>
            <a:srgbClr val="57B7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4478074" y="8757648"/>
            <a:ext cx="254064" cy="336610"/>
          </a:xfrm>
          <a:custGeom>
            <a:avLst/>
            <a:gdLst/>
            <a:ahLst/>
            <a:cxnLst/>
            <a:rect l="l" t="t" r="r" b="b"/>
            <a:pathLst>
              <a:path w="508127" h="673227" extrusionOk="0">
                <a:moveTo>
                  <a:pt x="508127" y="673227"/>
                </a:moveTo>
                <a:lnTo>
                  <a:pt x="0" y="673227"/>
                </a:lnTo>
                <a:lnTo>
                  <a:pt x="0" y="0"/>
                </a:lnTo>
                <a:lnTo>
                  <a:pt x="508127" y="0"/>
                </a:lnTo>
                <a:close/>
              </a:path>
            </a:pathLst>
          </a:custGeom>
          <a:solidFill>
            <a:srgbClr val="00CD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9163050" y="5803275"/>
            <a:ext cx="476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 Deca"/>
                <a:ea typeface="Lexend Deca"/>
                <a:cs typeface="Lexend Deca"/>
                <a:sym typeface="Lexend Deca"/>
              </a:rPr>
              <a:t>Reasoning Paradigms</a:t>
            </a:r>
            <a:endParaRPr/>
          </a:p>
        </p:txBody>
      </p:sp>
      <p:grpSp>
        <p:nvGrpSpPr>
          <p:cNvPr id="160" name="Google Shape;160;p5"/>
          <p:cNvGrpSpPr/>
          <p:nvPr/>
        </p:nvGrpSpPr>
        <p:grpSpPr>
          <a:xfrm>
            <a:off x="16363515" y="505438"/>
            <a:ext cx="864047" cy="491487"/>
            <a:chOff x="63500" y="63500"/>
            <a:chExt cx="1728089" cy="982980"/>
          </a:xfrm>
        </p:grpSpPr>
        <p:sp>
          <p:nvSpPr>
            <p:cNvPr id="161" name="Google Shape;161;p5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4" name="Google Shape;164;p5"/>
          <p:cNvCxnSpPr/>
          <p:nvPr/>
        </p:nvCxnSpPr>
        <p:spPr>
          <a:xfrm>
            <a:off x="8184640" y="6522104"/>
            <a:ext cx="9074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5"/>
          <p:cNvSpPr txBox="1"/>
          <p:nvPr/>
        </p:nvSpPr>
        <p:spPr>
          <a:xfrm>
            <a:off x="8316671" y="6602739"/>
            <a:ext cx="369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06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9163050" y="6756100"/>
            <a:ext cx="417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 Deca"/>
                <a:ea typeface="Lexend Deca"/>
                <a:cs typeface="Lexend Deca"/>
                <a:sym typeface="Lexend Deca"/>
              </a:rPr>
              <a:t>Architectural Styles</a:t>
            </a:r>
            <a:endParaRPr/>
          </a:p>
        </p:txBody>
      </p:sp>
      <p:cxnSp>
        <p:nvCxnSpPr>
          <p:cNvPr id="167" name="Google Shape;167;p5"/>
          <p:cNvCxnSpPr/>
          <p:nvPr/>
        </p:nvCxnSpPr>
        <p:spPr>
          <a:xfrm>
            <a:off x="8184832" y="7479049"/>
            <a:ext cx="9074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5"/>
          <p:cNvSpPr txBox="1"/>
          <p:nvPr/>
        </p:nvSpPr>
        <p:spPr>
          <a:xfrm>
            <a:off x="8319245" y="7559684"/>
            <a:ext cx="3648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07</a:t>
            </a:r>
            <a:endParaRPr/>
          </a:p>
        </p:txBody>
      </p:sp>
      <p:sp>
        <p:nvSpPr>
          <p:cNvPr id="169" name="Google Shape;169;p5"/>
          <p:cNvSpPr txBox="1"/>
          <p:nvPr/>
        </p:nvSpPr>
        <p:spPr>
          <a:xfrm>
            <a:off x="9163050" y="7621924"/>
            <a:ext cx="242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 Deca"/>
                <a:ea typeface="Lexend Deca"/>
                <a:cs typeface="Lexend Deca"/>
                <a:sym typeface="Lexend Deca"/>
              </a:rPr>
              <a:t>Frameworks</a:t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9144000" y="3165475"/>
            <a:ext cx="459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 Deca"/>
                <a:ea typeface="Lexend Deca"/>
                <a:cs typeface="Lexend Deca"/>
                <a:sym typeface="Lexend Deca"/>
              </a:rPr>
              <a:t>What are AI Agents?</a:t>
            </a:r>
            <a:endParaRPr/>
          </a:p>
        </p:txBody>
      </p:sp>
      <p:cxnSp>
        <p:nvCxnSpPr>
          <p:cNvPr id="171" name="Google Shape;171;p5"/>
          <p:cNvCxnSpPr/>
          <p:nvPr/>
        </p:nvCxnSpPr>
        <p:spPr>
          <a:xfrm>
            <a:off x="8222932" y="8343900"/>
            <a:ext cx="9074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5"/>
          <p:cNvSpPr txBox="1"/>
          <p:nvPr/>
        </p:nvSpPr>
        <p:spPr>
          <a:xfrm>
            <a:off x="8305800" y="8420100"/>
            <a:ext cx="399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08</a:t>
            </a:r>
            <a:endParaRPr/>
          </a:p>
        </p:txBody>
      </p:sp>
      <p:sp>
        <p:nvSpPr>
          <p:cNvPr id="173" name="Google Shape;173;p5"/>
          <p:cNvSpPr txBox="1"/>
          <p:nvPr/>
        </p:nvSpPr>
        <p:spPr>
          <a:xfrm>
            <a:off x="9149602" y="8482350"/>
            <a:ext cx="684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 Deca"/>
                <a:ea typeface="Lexend Deca"/>
                <a:cs typeface="Lexend Deca"/>
                <a:sym typeface="Lexend Deca"/>
              </a:rPr>
              <a:t>Practical Examples in Finance</a:t>
            </a:r>
            <a:endParaRPr/>
          </a:p>
        </p:txBody>
      </p:sp>
      <p:cxnSp>
        <p:nvCxnSpPr>
          <p:cNvPr id="174" name="Google Shape;174;p5"/>
          <p:cNvCxnSpPr/>
          <p:nvPr/>
        </p:nvCxnSpPr>
        <p:spPr>
          <a:xfrm>
            <a:off x="8222932" y="9105900"/>
            <a:ext cx="9074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5"/>
          <p:cNvSpPr txBox="1"/>
          <p:nvPr/>
        </p:nvSpPr>
        <p:spPr>
          <a:xfrm>
            <a:off x="8305800" y="9182100"/>
            <a:ext cx="399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09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9149602" y="9244350"/>
            <a:ext cx="684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 Deca"/>
                <a:ea typeface="Lexend Deca"/>
                <a:cs typeface="Lexend Deca"/>
                <a:sym typeface="Lexend Deca"/>
              </a:rPr>
              <a:t>Key Takeaways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6ec1d746b2_0_7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36ec1d746b2_0_710"/>
          <p:cNvSpPr txBox="1"/>
          <p:nvPr/>
        </p:nvSpPr>
        <p:spPr>
          <a:xfrm>
            <a:off x="1028700" y="4479925"/>
            <a:ext cx="13966500" cy="25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[08]: Practical Use Cases in Finance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02" name="Google Shape;902;g36ec1d746b2_0_710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3" name="Google Shape;903;g36ec1d746b2_0_710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6ec1d746b2_0_717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Agentic Workflows - Examples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09" name="Google Shape;909;g36ec1d746b2_0_717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0" name="Google Shape;910;g36ec1d746b2_0_717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1" name="Google Shape;911;g36ec1d746b2_0_717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912" name="Google Shape;912;g36ec1d746b2_0_717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g36ec1d746b2_0_717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g36ec1d746b2_0_717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g36ec1d746b2_0_717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916" name="Google Shape;916;g36ec1d746b2_0_717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7" name="Google Shape;917;g36ec1d746b2_0_717"/>
          <p:cNvSpPr txBox="1"/>
          <p:nvPr/>
        </p:nvSpPr>
        <p:spPr>
          <a:xfrm>
            <a:off x="3025800" y="3103025"/>
            <a:ext cx="12236400" cy="46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1.</a:t>
            </a:r>
            <a:r>
              <a:rPr lang="en-US" sz="2400" b="1">
                <a:solidFill>
                  <a:srgbClr val="FF00FF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00" b="1">
                <a:solidFill>
                  <a:srgbClr val="FA7040"/>
                </a:solidFill>
                <a:latin typeface="Outfit"/>
                <a:ea typeface="Outfit"/>
                <a:cs typeface="Outfit"/>
                <a:sym typeface="Outfit"/>
              </a:rPr>
              <a:t>The new Agents SDK (OpenAI)</a:t>
            </a:r>
            <a:r>
              <a:rPr lang="en-US" sz="2400" b="1">
                <a:solidFill>
                  <a:srgbClr val="FF00FF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for Strategy refinement using </a:t>
            </a:r>
            <a:r>
              <a:rPr lang="en-US" sz="2400" b="1">
                <a:solidFill>
                  <a:srgbClr val="FA7040"/>
                </a:solidFill>
                <a:latin typeface="Outfit"/>
                <a:ea typeface="Outfit"/>
                <a:cs typeface="Outfit"/>
                <a:sym typeface="Outfit"/>
              </a:rPr>
              <a:t>LLM-as-a-Judge</a:t>
            </a:r>
            <a:endParaRPr sz="2400" b="1">
              <a:solidFill>
                <a:srgbClr val="FA704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2. Multi-Agent </a:t>
            </a: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Fundamental Analysis 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Workflow with </a:t>
            </a:r>
            <a:r>
              <a:rPr lang="en-US" sz="2400" b="1">
                <a:solidFill>
                  <a:srgbClr val="FA7040"/>
                </a:solidFill>
                <a:latin typeface="Outfit"/>
                <a:ea typeface="Outfit"/>
                <a:cs typeface="Outfit"/>
                <a:sym typeface="Outfit"/>
              </a:rPr>
              <a:t>LlamaIndex</a:t>
            </a:r>
            <a:r>
              <a:rPr lang="en-US" sz="2400" b="1">
                <a:solidFill>
                  <a:srgbClr val="FF00FF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sz="2400" b="1">
              <a:solidFill>
                <a:srgbClr val="FF00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3.</a:t>
            </a:r>
            <a:r>
              <a:rPr lang="en-US" sz="2400" b="1">
                <a:solidFill>
                  <a:srgbClr val="FF00FF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00" b="1">
                <a:solidFill>
                  <a:srgbClr val="FA7040"/>
                </a:solidFill>
                <a:latin typeface="Outfit"/>
                <a:ea typeface="Outfit"/>
                <a:cs typeface="Outfit"/>
                <a:sym typeface="Outfit"/>
              </a:rPr>
              <a:t>The new Agents SDK (OpenAI)</a:t>
            </a:r>
            <a:r>
              <a:rPr lang="en-US" sz="2400" b="1">
                <a:solidFill>
                  <a:srgbClr val="FF00FF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For Financial Analysis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4.</a:t>
            </a:r>
            <a:r>
              <a:rPr lang="en-US" sz="2400" b="1">
                <a:solidFill>
                  <a:srgbClr val="FF00FF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00" b="1">
                <a:solidFill>
                  <a:srgbClr val="FA7040"/>
                </a:solidFill>
                <a:latin typeface="Outfit"/>
                <a:ea typeface="Outfit"/>
                <a:cs typeface="Outfit"/>
                <a:sym typeface="Outfit"/>
              </a:rPr>
              <a:t>ReAct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Finance Agent Using </a:t>
            </a:r>
            <a:r>
              <a:rPr lang="en-US" sz="2400" b="1">
                <a:solidFill>
                  <a:srgbClr val="FA7040"/>
                </a:solidFill>
                <a:latin typeface="Outfit"/>
                <a:ea typeface="Outfit"/>
                <a:cs typeface="Outfit"/>
                <a:sym typeface="Outfit"/>
              </a:rPr>
              <a:t>LlamaIndex</a:t>
            </a:r>
            <a:endParaRPr sz="2400" b="1">
              <a:solidFill>
                <a:srgbClr val="FF00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5. </a:t>
            </a:r>
            <a:r>
              <a:rPr lang="en-US" sz="2400" b="1">
                <a:solidFill>
                  <a:srgbClr val="FA7040"/>
                </a:solidFill>
                <a:latin typeface="Outfit"/>
                <a:ea typeface="Outfit"/>
                <a:cs typeface="Outfit"/>
                <a:sym typeface="Outfit"/>
              </a:rPr>
              <a:t>Reflection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Agent Using </a:t>
            </a:r>
            <a:r>
              <a:rPr lang="en-US" sz="2400" b="1">
                <a:solidFill>
                  <a:srgbClr val="FA7040"/>
                </a:solidFill>
                <a:latin typeface="Outfit"/>
                <a:ea typeface="Outfit"/>
                <a:cs typeface="Outfit"/>
                <a:sym typeface="Outfit"/>
              </a:rPr>
              <a:t>LangChain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for Trading Strategy Python Code Implementation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8" name="Google Shape;918;g36ec1d746b2_0_717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41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6ec1d746b2_0_742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1- OpenAI Agents SDK - LLM-as-a-Judge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24" name="Google Shape;924;g36ec1d746b2_0_742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5" name="Google Shape;925;g36ec1d746b2_0_742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6" name="Google Shape;926;g36ec1d746b2_0_742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927" name="Google Shape;927;g36ec1d746b2_0_742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g36ec1d746b2_0_742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g36ec1d746b2_0_74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0" name="Google Shape;930;g36ec1d746b2_0_742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931" name="Google Shape;931;g36ec1d746b2_0_742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32" name="Google Shape;932;g36ec1d746b2_0_742"/>
          <p:cNvSpPr txBox="1"/>
          <p:nvPr/>
        </p:nvSpPr>
        <p:spPr>
          <a:xfrm>
            <a:off x="4339050" y="3859948"/>
            <a:ext cx="9609900" cy="4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This new SDK comes with some improvements that include:</a:t>
            </a:r>
            <a:endParaRPr sz="18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Agents</a:t>
            </a: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: Easily configurable LLMs with clear instructions and built-in tools. The built-in tools include: web search, file search and computer use.</a:t>
            </a: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Handoffs</a:t>
            </a: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: Intelligently transfer control between agents. In </a:t>
            </a:r>
            <a:r>
              <a:rPr lang="en-US" sz="18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Swarm</a:t>
            </a: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, you had to explicitly define methods to transfer control between agents...</a:t>
            </a: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Guardrails</a:t>
            </a: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: Configurable safety checks for input and output validation.</a:t>
            </a: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Tracing &amp; Observability</a:t>
            </a: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: Visualize agent execution traces to debug and optimize performance. You have access to all "Logs" and "Traces" of your agent in your OpenAI Dashboard, which gives a clear overview of which agent was called and the intermediate responses.</a:t>
            </a: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33" name="Google Shape;933;g36ec1d746b2_0_742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42</a:t>
            </a:r>
            <a:endParaRPr/>
          </a:p>
        </p:txBody>
      </p:sp>
      <p:sp>
        <p:nvSpPr>
          <p:cNvPr id="934" name="Google Shape;934;g36ec1d746b2_0_742"/>
          <p:cNvSpPr/>
          <p:nvPr/>
        </p:nvSpPr>
        <p:spPr>
          <a:xfrm>
            <a:off x="5536375" y="2399525"/>
            <a:ext cx="7458300" cy="65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Mean reversion trading </a:t>
            </a:r>
            <a:r>
              <a:rPr lang="en-US" sz="1800" b="1" i="0" u="none" strike="noStrike" cap="none">
                <a:solidFill>
                  <a:srgbClr val="FA704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strategy refinement </a:t>
            </a: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for the equity market</a:t>
            </a: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Refinement through autonomous feedback cycles.</a:t>
            </a: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35" name="Google Shape;935;g36ec1d746b2_0_742"/>
          <p:cNvSpPr/>
          <p:nvPr/>
        </p:nvSpPr>
        <p:spPr>
          <a:xfrm>
            <a:off x="4360375" y="2561025"/>
            <a:ext cx="1176000" cy="369300"/>
          </a:xfrm>
          <a:prstGeom prst="roundRect">
            <a:avLst>
              <a:gd name="adj" fmla="val 16667"/>
            </a:avLst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706e73f902_0_93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1- OpenAI Agents SDK - LLM-as-a-Judge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41" name="Google Shape;941;g3706e73f902_0_93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2" name="Google Shape;942;g3706e73f902_0_93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3" name="Google Shape;943;g3706e73f902_0_93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944" name="Google Shape;944;g3706e73f902_0_93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g3706e73f902_0_93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g3706e73f902_0_93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g3706e73f902_0_93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948" name="Google Shape;948;g3706e73f902_0_93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49" name="Google Shape;949;g3706e73f902_0_93"/>
          <p:cNvSpPr txBox="1"/>
          <p:nvPr/>
        </p:nvSpPr>
        <p:spPr>
          <a:xfrm>
            <a:off x="2329525" y="8139538"/>
            <a:ext cx="40737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Notebook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https://drive.google.com/file/d/1B_13aUU71yroGJPkqBFDtT8ipgXUuzXm/view?usp=sharing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50" name="Google Shape;950;g3706e73f902_0_93"/>
          <p:cNvSpPr txBox="1"/>
          <p:nvPr/>
        </p:nvSpPr>
        <p:spPr>
          <a:xfrm>
            <a:off x="8170425" y="3541500"/>
            <a:ext cx="6267300" cy="57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⚡ Autonomous Strategy Code Review Using AI Agents and LLM-as-a-Judge:</a:t>
            </a:r>
            <a:endParaRPr sz="1600" b="1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👉 In this </a:t>
            </a: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experiment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, I built a simple multi-agent loop where: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One agent </a:t>
            </a:r>
            <a:r>
              <a:rPr lang="en-US" sz="1600" b="1" i="0" u="none" strike="noStrike" cap="none">
                <a:solidFill>
                  <a:srgbClr val="FF00F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generates</a:t>
            </a:r>
            <a:r>
              <a:rPr lang="en-US" sz="1600" i="0" u="none" strike="noStrike" cap="none">
                <a:solidFill>
                  <a:srgbClr val="FF00F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 Python trading strategy 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 second agent </a:t>
            </a:r>
            <a:r>
              <a:rPr lang="en-US" sz="1600" b="1" i="0" u="none" strike="noStrike" cap="none">
                <a:solidFill>
                  <a:srgbClr val="FF00F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evaluates 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it like a strict reviewer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If the result is not “successful,” it provides feedback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The generation agent revises its code accordingly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The loop runs until the strategy passes or max iterations is reached 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👉</a:t>
            </a: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Key Highlights:</a:t>
            </a:r>
            <a:endParaRPr sz="1600" b="1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Agents communicate through messages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The evaluator uses 3 scoring levels: </a:t>
            </a:r>
            <a:r>
              <a:rPr lang="en-US" sz="1600" b="1" i="1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"successful", "needs_refinement", "unsuccessful"</a:t>
            </a:r>
            <a:endParaRPr sz="1600" b="1" i="1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Feedback is passed back to the generator for continuous improvement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Outfit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Built using the OpenAI agents SDK</a:t>
            </a:r>
            <a:endParaRPr sz="16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51" name="Google Shape;951;g3706e73f902_0_93"/>
          <p:cNvSpPr/>
          <p:nvPr/>
        </p:nvSpPr>
        <p:spPr>
          <a:xfrm>
            <a:off x="2518413" y="5020700"/>
            <a:ext cx="1676100" cy="596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strategy_generator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g3706e73f902_0_93"/>
          <p:cNvSpPr txBox="1"/>
          <p:nvPr/>
        </p:nvSpPr>
        <p:spPr>
          <a:xfrm>
            <a:off x="1209700" y="3617325"/>
            <a:ext cx="54465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Evaluator-Optimizer schema (LLM-as-a-Judge)</a:t>
            </a:r>
            <a:endParaRPr sz="18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53" name="Google Shape;953;g3706e73f902_0_93"/>
          <p:cNvSpPr/>
          <p:nvPr/>
        </p:nvSpPr>
        <p:spPr>
          <a:xfrm>
            <a:off x="12860700" y="3266550"/>
            <a:ext cx="918900" cy="324900"/>
          </a:xfrm>
          <a:prstGeom prst="roundRect">
            <a:avLst>
              <a:gd name="adj" fmla="val 16667"/>
            </a:avLst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 up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3706e73f902_0_93"/>
          <p:cNvSpPr/>
          <p:nvPr/>
        </p:nvSpPr>
        <p:spPr>
          <a:xfrm>
            <a:off x="5438663" y="5079575"/>
            <a:ext cx="1676100" cy="596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strategy_evaluator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g3706e73f902_0_93"/>
          <p:cNvSpPr/>
          <p:nvPr/>
        </p:nvSpPr>
        <p:spPr>
          <a:xfrm>
            <a:off x="4021013" y="4462677"/>
            <a:ext cx="1676100" cy="486000"/>
          </a:xfrm>
          <a:prstGeom prst="curvedDownArrow">
            <a:avLst>
              <a:gd name="adj1" fmla="val 36269"/>
              <a:gd name="adj2" fmla="val 45202"/>
              <a:gd name="adj3" fmla="val 25000"/>
            </a:avLst>
          </a:prstGeom>
          <a:solidFill>
            <a:srgbClr val="F9CB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g3706e73f902_0_93"/>
          <p:cNvSpPr/>
          <p:nvPr/>
        </p:nvSpPr>
        <p:spPr>
          <a:xfrm rot="10800000">
            <a:off x="3969613" y="5807177"/>
            <a:ext cx="1676100" cy="486000"/>
          </a:xfrm>
          <a:prstGeom prst="curvedDownArrow">
            <a:avLst>
              <a:gd name="adj1" fmla="val 36269"/>
              <a:gd name="adj2" fmla="val 45202"/>
              <a:gd name="adj3" fmla="val 25000"/>
            </a:avLst>
          </a:prstGeom>
          <a:solidFill>
            <a:srgbClr val="F9CB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g3706e73f902_0_93"/>
          <p:cNvSpPr/>
          <p:nvPr/>
        </p:nvSpPr>
        <p:spPr>
          <a:xfrm>
            <a:off x="852500" y="5056425"/>
            <a:ext cx="969900" cy="5322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User's request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g3706e73f902_0_93"/>
          <p:cNvCxnSpPr>
            <a:stCxn id="957" idx="3"/>
            <a:endCxn id="951" idx="1"/>
          </p:cNvCxnSpPr>
          <p:nvPr/>
        </p:nvCxnSpPr>
        <p:spPr>
          <a:xfrm rot="10800000" flipH="1">
            <a:off x="1822400" y="5318925"/>
            <a:ext cx="696000" cy="3600"/>
          </a:xfrm>
          <a:prstGeom prst="straightConnector1">
            <a:avLst/>
          </a:prstGeom>
          <a:noFill/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9" name="Google Shape;959;g3706e73f902_0_93"/>
          <p:cNvSpPr/>
          <p:nvPr/>
        </p:nvSpPr>
        <p:spPr>
          <a:xfrm>
            <a:off x="4503725" y="4137775"/>
            <a:ext cx="710700" cy="32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0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g3706e73f902_0_93"/>
          <p:cNvSpPr/>
          <p:nvPr/>
        </p:nvSpPr>
        <p:spPr>
          <a:xfrm>
            <a:off x="4146175" y="6424075"/>
            <a:ext cx="1323000" cy="112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0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0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0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for refinement</a:t>
            </a:r>
            <a:endParaRPr sz="10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g3706e73f902_0_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5125" y="7949197"/>
            <a:ext cx="1194250" cy="1223378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3706e73f902_0_93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43</a:t>
            </a:r>
            <a:endParaRPr/>
          </a:p>
        </p:txBody>
      </p:sp>
      <p:sp>
        <p:nvSpPr>
          <p:cNvPr id="963" name="Google Shape;963;g3706e73f902_0_93"/>
          <p:cNvSpPr txBox="1"/>
          <p:nvPr/>
        </p:nvSpPr>
        <p:spPr>
          <a:xfrm>
            <a:off x="14558125" y="5461600"/>
            <a:ext cx="34314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👉 </a:t>
            </a: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Key Takeaways:</a:t>
            </a:r>
            <a:endParaRPr sz="1600" b="1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T</a:t>
            </a:r>
            <a:r>
              <a:rPr lang="en-US" sz="16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he refinement improved the strategy implementation by incorporating additional computations, such as risk metrics.</a:t>
            </a:r>
            <a:endParaRPr sz="16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64" name="Google Shape;964;g3706e73f902_0_93"/>
          <p:cNvSpPr/>
          <p:nvPr/>
        </p:nvSpPr>
        <p:spPr>
          <a:xfrm>
            <a:off x="5536375" y="2399525"/>
            <a:ext cx="7458300" cy="654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Mean reversion trading </a:t>
            </a:r>
            <a:r>
              <a:rPr lang="en-US" sz="1800" b="1" i="0" u="none" strike="noStrike" cap="none">
                <a:solidFill>
                  <a:srgbClr val="FA704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strategy refinement </a:t>
            </a: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for the equity market</a:t>
            </a: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Refinement through autonomous feedback cycles.</a:t>
            </a: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65" name="Google Shape;965;g3706e73f902_0_93"/>
          <p:cNvSpPr/>
          <p:nvPr/>
        </p:nvSpPr>
        <p:spPr>
          <a:xfrm>
            <a:off x="4360375" y="2561025"/>
            <a:ext cx="1176000" cy="369300"/>
          </a:xfrm>
          <a:prstGeom prst="roundRect">
            <a:avLst>
              <a:gd name="adj" fmla="val 16667"/>
            </a:avLst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6ec1d746b2_0_772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1- OpenAI Agents SDK - LLM-as-a-Judge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71" name="Google Shape;971;g36ec1d746b2_0_772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2" name="Google Shape;972;g36ec1d746b2_0_772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73" name="Google Shape;973;g36ec1d746b2_0_772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974" name="Google Shape;974;g36ec1d746b2_0_772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g36ec1d746b2_0_772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g36ec1d746b2_0_77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7" name="Google Shape;977;g36ec1d746b2_0_772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978" name="Google Shape;978;g36ec1d746b2_0_772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979" name="Google Shape;979;g36ec1d746b2_0_7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775" y="3843713"/>
            <a:ext cx="6147069" cy="355432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980" name="Google Shape;980;g36ec1d746b2_0_7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850" y="2234675"/>
            <a:ext cx="5450526" cy="48085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981" name="Google Shape;981;g36ec1d746b2_0_772"/>
          <p:cNvSpPr/>
          <p:nvPr/>
        </p:nvSpPr>
        <p:spPr>
          <a:xfrm rot="-2239781">
            <a:off x="6018156" y="4089924"/>
            <a:ext cx="1188818" cy="2551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5F0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2" name="Google Shape;982;g36ec1d746b2_0_7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5100" y="3273350"/>
            <a:ext cx="5064675" cy="442277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983" name="Google Shape;983;g36ec1d746b2_0_772"/>
          <p:cNvSpPr/>
          <p:nvPr/>
        </p:nvSpPr>
        <p:spPr>
          <a:xfrm rot="-2412398">
            <a:off x="5830464" y="3682095"/>
            <a:ext cx="1256610" cy="32527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4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1- Output</a:t>
            </a:r>
            <a:endParaRPr sz="14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36ec1d746b2_0_772"/>
          <p:cNvSpPr/>
          <p:nvPr/>
        </p:nvSpPr>
        <p:spPr>
          <a:xfrm rot="1944002">
            <a:off x="5570939" y="6830804"/>
            <a:ext cx="1463531" cy="32474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4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2- Feedback</a:t>
            </a:r>
            <a:endParaRPr sz="14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36ec1d746b2_0_772"/>
          <p:cNvSpPr/>
          <p:nvPr/>
        </p:nvSpPr>
        <p:spPr>
          <a:xfrm>
            <a:off x="13751950" y="2801125"/>
            <a:ext cx="3347100" cy="32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4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3- Output + feedback ⇒ Refinement</a:t>
            </a:r>
            <a:endParaRPr sz="14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36ec1d746b2_0_772"/>
          <p:cNvSpPr txBox="1"/>
          <p:nvPr/>
        </p:nvSpPr>
        <p:spPr>
          <a:xfrm>
            <a:off x="2325275" y="8120825"/>
            <a:ext cx="40737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Notebook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https://drive.google.com/file/d/1B_13aUU71yroGJPkqBFDtT8ipgXUuzXm/view?usp=sharing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987" name="Google Shape;987;g36ec1d746b2_0_7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8700" y="7934272"/>
            <a:ext cx="1194250" cy="122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g36ec1d746b2_0_77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51775" y="7119375"/>
            <a:ext cx="5450525" cy="229428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989" name="Google Shape;989;g36ec1d746b2_0_772"/>
          <p:cNvSpPr/>
          <p:nvPr/>
        </p:nvSpPr>
        <p:spPr>
          <a:xfrm rot="1947976">
            <a:off x="5500107" y="7158388"/>
            <a:ext cx="1605058" cy="2553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5F0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g36ec1d746b2_0_772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44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6ec1d746b2_0_811"/>
          <p:cNvSpPr txBox="1"/>
          <p:nvPr/>
        </p:nvSpPr>
        <p:spPr>
          <a:xfrm>
            <a:off x="1028700" y="1212700"/>
            <a:ext cx="16076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2- Multi-Agent Fundamental Analysis - LLamaIndex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96" name="Google Shape;996;g36ec1d746b2_0_811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7" name="Google Shape;997;g36ec1d746b2_0_811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8" name="Google Shape;998;g36ec1d746b2_0_811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999" name="Google Shape;999;g36ec1d746b2_0_811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g36ec1d746b2_0_811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g36ec1d746b2_0_811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g36ec1d746b2_0_811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003" name="Google Shape;1003;g36ec1d746b2_0_811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04" name="Google Shape;1004;g36ec1d746b2_0_811"/>
          <p:cNvSpPr/>
          <p:nvPr/>
        </p:nvSpPr>
        <p:spPr>
          <a:xfrm>
            <a:off x="8500800" y="2285400"/>
            <a:ext cx="1286400" cy="304200"/>
          </a:xfrm>
          <a:prstGeom prst="roundRect">
            <a:avLst>
              <a:gd name="adj" fmla="val 16667"/>
            </a:avLst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36ec1d746b2_0_811"/>
          <p:cNvSpPr txBox="1"/>
          <p:nvPr/>
        </p:nvSpPr>
        <p:spPr>
          <a:xfrm>
            <a:off x="11652200" y="8199225"/>
            <a:ext cx="40737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Notebook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https://drive.google.com/file/d/1hBEmRlAlu5oA-Ksi5x9LE64q6D21ECMP/view?usp=sharing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006" name="Google Shape;1006;g36ec1d746b2_0_8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725" y="7752350"/>
            <a:ext cx="1388675" cy="14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g36ec1d746b2_0_811"/>
          <p:cNvSpPr/>
          <p:nvPr/>
        </p:nvSpPr>
        <p:spPr>
          <a:xfrm>
            <a:off x="6096000" y="2687275"/>
            <a:ext cx="6096000" cy="450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👉 </a:t>
            </a:r>
            <a:r>
              <a:rPr lang="en-US" sz="18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Build a multi-agent workflow for fundamental analysis</a:t>
            </a:r>
            <a:endParaRPr sz="18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08" name="Google Shape;1008;g36ec1d746b2_0_811"/>
          <p:cNvSpPr txBox="1"/>
          <p:nvPr/>
        </p:nvSpPr>
        <p:spPr>
          <a:xfrm>
            <a:off x="425575" y="3927650"/>
            <a:ext cx="7729800" cy="51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⚡ 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We’ll create a </a:t>
            </a: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multi-agent system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composed of: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 </a:t>
            </a: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fundamental_agent: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Responsible for collecting ratios for a given ticker using the </a:t>
            </a:r>
            <a:r>
              <a:rPr lang="en-US" sz="1600" i="1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FinanceToolkit 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package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8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 </a:t>
            </a: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profitability_agent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: Responsible for gathering profitability ratios (ROA, ROE, Net Profit Margin, and Gross Margin) and analyzing their strengths or weaknesses compared to given thresholds. For example, if ROA &gt; 5%, the firm is in a healthy range.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8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</a:t>
            </a: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liquidity_agent: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This agent collects liquidity ratios for a given ticker (Current Ratio, Quick Ratio, Debt-to-Equity Ratio, Interest Coverage Ratio) and comments on these ratios given a set of threshold values. For example if Current Ratio is between 1.5-3.0 the firm is in a healthy range.</a:t>
            </a:r>
            <a:endParaRPr sz="16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800" i="0" u="none" strike="noStrike" cap="none">
              <a:solidFill>
                <a:srgbClr val="1F1F1F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 </a:t>
            </a:r>
            <a:r>
              <a:rPr lang="en-US" sz="1600" b="1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supervisor_agent:</a:t>
            </a:r>
            <a:r>
              <a:rPr lang="en-US" sz="1600" i="0" u="none" strike="noStrike" cap="none">
                <a:solidFill>
                  <a:srgbClr val="1F1F1F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This agent provides a final comment on the overall health of the firm based on the different comments coming from the different agents.</a:t>
            </a:r>
            <a:endParaRPr sz="16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09" name="Google Shape;1009;g36ec1d746b2_0_811"/>
          <p:cNvSpPr/>
          <p:nvPr/>
        </p:nvSpPr>
        <p:spPr>
          <a:xfrm>
            <a:off x="730550" y="3519175"/>
            <a:ext cx="1177200" cy="324900"/>
          </a:xfrm>
          <a:prstGeom prst="roundRect">
            <a:avLst>
              <a:gd name="adj" fmla="val 16667"/>
            </a:avLst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 up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g36ec1d746b2_0_811"/>
          <p:cNvSpPr/>
          <p:nvPr/>
        </p:nvSpPr>
        <p:spPr>
          <a:xfrm>
            <a:off x="8807750" y="4792650"/>
            <a:ext cx="1734900" cy="596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fundamental_agent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g36ec1d746b2_0_811"/>
          <p:cNvSpPr/>
          <p:nvPr/>
        </p:nvSpPr>
        <p:spPr>
          <a:xfrm>
            <a:off x="10865150" y="4792650"/>
            <a:ext cx="1734900" cy="596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profitability_agent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g36ec1d746b2_0_811"/>
          <p:cNvSpPr/>
          <p:nvPr/>
        </p:nvSpPr>
        <p:spPr>
          <a:xfrm>
            <a:off x="12846350" y="4792650"/>
            <a:ext cx="1734900" cy="596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liquidity_agent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g36ec1d746b2_0_811"/>
          <p:cNvSpPr/>
          <p:nvPr/>
        </p:nvSpPr>
        <p:spPr>
          <a:xfrm>
            <a:off x="14903750" y="4792650"/>
            <a:ext cx="1734900" cy="5967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supervisor_agent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4" name="Google Shape;1014;g36ec1d746b2_0_811"/>
          <p:cNvCxnSpPr>
            <a:stCxn id="1010" idx="3"/>
            <a:endCxn id="1011" idx="1"/>
          </p:cNvCxnSpPr>
          <p:nvPr/>
        </p:nvCxnSpPr>
        <p:spPr>
          <a:xfrm>
            <a:off x="10542650" y="5091000"/>
            <a:ext cx="322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5" name="Google Shape;1015;g36ec1d746b2_0_811"/>
          <p:cNvCxnSpPr>
            <a:stCxn id="1011" idx="3"/>
            <a:endCxn id="1012" idx="1"/>
          </p:cNvCxnSpPr>
          <p:nvPr/>
        </p:nvCxnSpPr>
        <p:spPr>
          <a:xfrm>
            <a:off x="12600050" y="5091000"/>
            <a:ext cx="246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16" name="Google Shape;1016;g36ec1d746b2_0_811"/>
          <p:cNvCxnSpPr>
            <a:stCxn id="1012" idx="3"/>
            <a:endCxn id="1013" idx="1"/>
          </p:cNvCxnSpPr>
          <p:nvPr/>
        </p:nvCxnSpPr>
        <p:spPr>
          <a:xfrm>
            <a:off x="14581250" y="5091000"/>
            <a:ext cx="322500" cy="0"/>
          </a:xfrm>
          <a:prstGeom prst="straightConnector1">
            <a:avLst/>
          </a:prstGeom>
          <a:noFill/>
          <a:ln w="9525" cap="flat" cmpd="sng">
            <a:solidFill>
              <a:srgbClr val="F79646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17" name="Google Shape;1017;g36ec1d746b2_0_811"/>
          <p:cNvSpPr/>
          <p:nvPr/>
        </p:nvSpPr>
        <p:spPr>
          <a:xfrm>
            <a:off x="12099875" y="6302025"/>
            <a:ext cx="1177200" cy="45090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8" name="Google Shape;1018;g36ec1d746b2_0_811"/>
          <p:cNvCxnSpPr>
            <a:stCxn id="1010" idx="2"/>
            <a:endCxn id="1017" idx="0"/>
          </p:cNvCxnSpPr>
          <p:nvPr/>
        </p:nvCxnSpPr>
        <p:spPr>
          <a:xfrm rot="-5400000" flipH="1">
            <a:off x="10725500" y="4339050"/>
            <a:ext cx="912600" cy="30132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F79646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019" name="Google Shape;1019;g36ec1d746b2_0_811"/>
          <p:cNvCxnSpPr>
            <a:stCxn id="1011" idx="2"/>
            <a:endCxn id="1017" idx="0"/>
          </p:cNvCxnSpPr>
          <p:nvPr/>
        </p:nvCxnSpPr>
        <p:spPr>
          <a:xfrm rot="-5400000" flipH="1">
            <a:off x="11754200" y="5367750"/>
            <a:ext cx="912600" cy="955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4C86D4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020" name="Google Shape;1020;g36ec1d746b2_0_811"/>
          <p:cNvCxnSpPr>
            <a:stCxn id="1012" idx="2"/>
            <a:endCxn id="1017" idx="0"/>
          </p:cNvCxnSpPr>
          <p:nvPr/>
        </p:nvCxnSpPr>
        <p:spPr>
          <a:xfrm rot="5400000">
            <a:off x="12744800" y="5332950"/>
            <a:ext cx="912600" cy="1025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00BF63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1021" name="Google Shape;1021;g36ec1d746b2_0_811"/>
          <p:cNvCxnSpPr>
            <a:stCxn id="1013" idx="2"/>
            <a:endCxn id="1017" idx="0"/>
          </p:cNvCxnSpPr>
          <p:nvPr/>
        </p:nvCxnSpPr>
        <p:spPr>
          <a:xfrm rot="5400000">
            <a:off x="13773500" y="4304250"/>
            <a:ext cx="912600" cy="3082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22" name="Google Shape;1022;g36ec1d746b2_0_811"/>
          <p:cNvSpPr/>
          <p:nvPr/>
        </p:nvSpPr>
        <p:spPr>
          <a:xfrm>
            <a:off x="9468500" y="5806250"/>
            <a:ext cx="1543500" cy="32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get_fundamentals</a:t>
            </a:r>
            <a:endParaRPr sz="1000" b="1" i="0" u="none" strike="noStrike" cap="none">
              <a:solidFill>
                <a:srgbClr val="F796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g36ec1d746b2_0_811"/>
          <p:cNvSpPr/>
          <p:nvPr/>
        </p:nvSpPr>
        <p:spPr>
          <a:xfrm>
            <a:off x="11080975" y="5806250"/>
            <a:ext cx="1683600" cy="32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rgbClr val="4C86D4"/>
                </a:solidFill>
                <a:latin typeface="Arial"/>
                <a:ea typeface="Arial"/>
                <a:cs typeface="Arial"/>
                <a:sym typeface="Arial"/>
              </a:rPr>
              <a:t>get_profitability_ratios</a:t>
            </a:r>
            <a:endParaRPr sz="1000" b="1" i="0" u="none" strike="noStrike" cap="none">
              <a:solidFill>
                <a:srgbClr val="4C86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36ec1d746b2_0_811"/>
          <p:cNvSpPr/>
          <p:nvPr/>
        </p:nvSpPr>
        <p:spPr>
          <a:xfrm>
            <a:off x="12668900" y="5806250"/>
            <a:ext cx="1543500" cy="32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get_liquidity_ratios</a:t>
            </a:r>
            <a:endParaRPr sz="1000" b="1" i="0" u="none" strike="noStrike" cap="none">
              <a:solidFill>
                <a:srgbClr val="00BF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36ec1d746b2_0_811"/>
          <p:cNvSpPr/>
          <p:nvPr/>
        </p:nvSpPr>
        <p:spPr>
          <a:xfrm>
            <a:off x="14421500" y="5806250"/>
            <a:ext cx="1621800" cy="32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get_overall_comments</a:t>
            </a:r>
            <a:endParaRPr sz="1000" b="1" i="0" u="none" strike="noStrike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36ec1d746b2_0_811"/>
          <p:cNvSpPr/>
          <p:nvPr/>
        </p:nvSpPr>
        <p:spPr>
          <a:xfrm>
            <a:off x="8722363" y="5389350"/>
            <a:ext cx="955800" cy="32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agent</a:t>
            </a:r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36ec1d746b2_0_811"/>
          <p:cNvSpPr/>
          <p:nvPr/>
        </p:nvSpPr>
        <p:spPr>
          <a:xfrm>
            <a:off x="12099875" y="7171750"/>
            <a:ext cx="1177200" cy="450900"/>
          </a:xfrm>
          <a:prstGeom prst="roundRect">
            <a:avLst>
              <a:gd name="adj" fmla="val 16667"/>
            </a:avLst>
          </a:prstGeom>
          <a:solidFill>
            <a:srgbClr val="E5F0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Shared State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8" name="Google Shape;1028;g36ec1d746b2_0_811"/>
          <p:cNvCxnSpPr>
            <a:stCxn id="1010" idx="2"/>
            <a:endCxn id="1027" idx="1"/>
          </p:cNvCxnSpPr>
          <p:nvPr/>
        </p:nvCxnSpPr>
        <p:spPr>
          <a:xfrm rot="-5400000" flipH="1">
            <a:off x="9883550" y="5181000"/>
            <a:ext cx="2007900" cy="2424600"/>
          </a:xfrm>
          <a:prstGeom prst="bentConnector2">
            <a:avLst/>
          </a:prstGeom>
          <a:noFill/>
          <a:ln w="9525" cap="flat" cmpd="sng">
            <a:solidFill>
              <a:srgbClr val="AFC1D0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1029" name="Google Shape;1029;g36ec1d746b2_0_811"/>
          <p:cNvCxnSpPr>
            <a:stCxn id="1011" idx="2"/>
            <a:endCxn id="1027" idx="1"/>
          </p:cNvCxnSpPr>
          <p:nvPr/>
        </p:nvCxnSpPr>
        <p:spPr>
          <a:xfrm rot="-5400000" flipH="1">
            <a:off x="10912250" y="6209700"/>
            <a:ext cx="2007900" cy="367200"/>
          </a:xfrm>
          <a:prstGeom prst="bentConnector2">
            <a:avLst/>
          </a:prstGeom>
          <a:noFill/>
          <a:ln w="9525" cap="flat" cmpd="sng">
            <a:solidFill>
              <a:srgbClr val="AFC1D0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1030" name="Google Shape;1030;g36ec1d746b2_0_811"/>
          <p:cNvCxnSpPr>
            <a:stCxn id="1012" idx="2"/>
            <a:endCxn id="1027" idx="3"/>
          </p:cNvCxnSpPr>
          <p:nvPr/>
        </p:nvCxnSpPr>
        <p:spPr>
          <a:xfrm rot="5400000">
            <a:off x="12491450" y="6174900"/>
            <a:ext cx="2007900" cy="436800"/>
          </a:xfrm>
          <a:prstGeom prst="bentConnector2">
            <a:avLst/>
          </a:prstGeom>
          <a:noFill/>
          <a:ln w="9525" cap="flat" cmpd="sng">
            <a:solidFill>
              <a:srgbClr val="AFC1D0"/>
            </a:solidFill>
            <a:prstDash val="dot"/>
            <a:round/>
            <a:headEnd type="none" w="sm" len="sm"/>
            <a:tailEnd type="stealth" w="med" len="med"/>
          </a:ln>
        </p:spPr>
      </p:cxnSp>
      <p:cxnSp>
        <p:nvCxnSpPr>
          <p:cNvPr id="1031" name="Google Shape;1031;g36ec1d746b2_0_811"/>
          <p:cNvCxnSpPr>
            <a:stCxn id="1013" idx="2"/>
            <a:endCxn id="1027" idx="3"/>
          </p:cNvCxnSpPr>
          <p:nvPr/>
        </p:nvCxnSpPr>
        <p:spPr>
          <a:xfrm rot="5400000">
            <a:off x="13520150" y="5146200"/>
            <a:ext cx="2007900" cy="2494200"/>
          </a:xfrm>
          <a:prstGeom prst="bentConnector2">
            <a:avLst/>
          </a:prstGeom>
          <a:noFill/>
          <a:ln w="9525" cap="flat" cmpd="sng">
            <a:solidFill>
              <a:srgbClr val="AFC1D0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1032" name="Google Shape;1032;g36ec1d746b2_0_811"/>
          <p:cNvSpPr txBox="1"/>
          <p:nvPr/>
        </p:nvSpPr>
        <p:spPr>
          <a:xfrm>
            <a:off x="10154150" y="3730363"/>
            <a:ext cx="51381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>
                <a:latin typeface="Outfit"/>
                <a:ea typeface="Outfit"/>
                <a:cs typeface="Outfit"/>
                <a:sym typeface="Outfit"/>
              </a:rPr>
              <a:t>Multi-Agent Fundamental Anal</a:t>
            </a:r>
            <a:r>
              <a:rPr lang="en-US" sz="18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yst</a:t>
            </a:r>
            <a:endParaRPr sz="18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33" name="Google Shape;1033;g36ec1d746b2_0_811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45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6ec1d746b2_0_869"/>
          <p:cNvSpPr txBox="1"/>
          <p:nvPr/>
        </p:nvSpPr>
        <p:spPr>
          <a:xfrm>
            <a:off x="1028700" y="1212700"/>
            <a:ext cx="16790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2- Multi-Agent Fundamental Analysis - LLamaIndex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039" name="Google Shape;1039;g36ec1d746b2_0_869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0" name="Google Shape;1040;g36ec1d746b2_0_869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1" name="Google Shape;1041;g36ec1d746b2_0_869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042" name="Google Shape;1042;g36ec1d746b2_0_869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g36ec1d746b2_0_869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g36ec1d746b2_0_869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5" name="Google Shape;1045;g36ec1d746b2_0_869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046" name="Google Shape;1046;g36ec1d746b2_0_869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47" name="Google Shape;1047;g36ec1d746b2_0_869"/>
          <p:cNvSpPr txBox="1"/>
          <p:nvPr/>
        </p:nvSpPr>
        <p:spPr>
          <a:xfrm>
            <a:off x="12607275" y="8474675"/>
            <a:ext cx="3628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Notebook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https://drive.google.com/file/d/1hBEmRlAlu5oA-Ksi5x9LE64q6D21ECMP/view?usp=sharing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048" name="Google Shape;1048;g36ec1d746b2_0_8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775" y="8140900"/>
            <a:ext cx="1018528" cy="10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g36ec1d746b2_0_869"/>
          <p:cNvSpPr/>
          <p:nvPr/>
        </p:nvSpPr>
        <p:spPr>
          <a:xfrm>
            <a:off x="569325" y="2002275"/>
            <a:ext cx="8117700" cy="3177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g36ec1d746b2_0_869"/>
          <p:cNvSpPr/>
          <p:nvPr/>
        </p:nvSpPr>
        <p:spPr>
          <a:xfrm>
            <a:off x="9027525" y="2002275"/>
            <a:ext cx="8808000" cy="317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MULTI-AGENT SYSTEM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1" name="Google Shape;1051;g36ec1d746b2_0_8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325" y="2406037"/>
            <a:ext cx="4918200" cy="2918976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052" name="Google Shape;1052;g36ec1d746b2_0_8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6925" y="3095600"/>
            <a:ext cx="4739350" cy="17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g36ec1d746b2_0_8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325" y="5581375"/>
            <a:ext cx="4266826" cy="167745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054" name="Google Shape;1054;g36ec1d746b2_0_8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06498" y="7361125"/>
            <a:ext cx="4266825" cy="2364281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055" name="Google Shape;1055;g36ec1d746b2_0_869"/>
          <p:cNvSpPr/>
          <p:nvPr/>
        </p:nvSpPr>
        <p:spPr>
          <a:xfrm>
            <a:off x="3896925" y="3095600"/>
            <a:ext cx="4739400" cy="58146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6" name="Google Shape;1056;g36ec1d746b2_0_86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96925" y="4862750"/>
            <a:ext cx="4739350" cy="4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36ec1d746b2_0_86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93525" y="2472375"/>
            <a:ext cx="4531800" cy="106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36ec1d746b2_0_86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093525" y="3554800"/>
            <a:ext cx="4531799" cy="1340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g36ec1d746b2_0_869"/>
          <p:cNvSpPr/>
          <p:nvPr/>
        </p:nvSpPr>
        <p:spPr>
          <a:xfrm>
            <a:off x="9101025" y="2472375"/>
            <a:ext cx="4531800" cy="24225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0" name="Google Shape;1060;g36ec1d746b2_0_86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817548" y="2487788"/>
            <a:ext cx="4018029" cy="27555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061" name="Google Shape;1061;g36ec1d746b2_0_86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093525" y="5380275"/>
            <a:ext cx="4325199" cy="116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g36ec1d746b2_0_86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085925" y="6546475"/>
            <a:ext cx="4325199" cy="18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g36ec1d746b2_0_86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817549" y="5962375"/>
            <a:ext cx="4001441" cy="20220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064" name="Google Shape;1064;g36ec1d746b2_0_869"/>
          <p:cNvSpPr/>
          <p:nvPr/>
        </p:nvSpPr>
        <p:spPr>
          <a:xfrm>
            <a:off x="9093500" y="5380275"/>
            <a:ext cx="4325100" cy="29820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g36ec1d746b2_0_869"/>
          <p:cNvSpPr/>
          <p:nvPr/>
        </p:nvSpPr>
        <p:spPr>
          <a:xfrm>
            <a:off x="8706300" y="2503525"/>
            <a:ext cx="397500" cy="376500"/>
          </a:xfrm>
          <a:prstGeom prst="ellipse">
            <a:avLst/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g36ec1d746b2_0_869"/>
          <p:cNvSpPr/>
          <p:nvPr/>
        </p:nvSpPr>
        <p:spPr>
          <a:xfrm>
            <a:off x="13468800" y="2579725"/>
            <a:ext cx="397500" cy="376500"/>
          </a:xfrm>
          <a:prstGeom prst="ellipse">
            <a:avLst/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g36ec1d746b2_0_869"/>
          <p:cNvSpPr/>
          <p:nvPr/>
        </p:nvSpPr>
        <p:spPr>
          <a:xfrm>
            <a:off x="8770100" y="5481925"/>
            <a:ext cx="397500" cy="376500"/>
          </a:xfrm>
          <a:prstGeom prst="ellipse">
            <a:avLst/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g36ec1d746b2_0_869"/>
          <p:cNvSpPr/>
          <p:nvPr/>
        </p:nvSpPr>
        <p:spPr>
          <a:xfrm>
            <a:off x="13468800" y="6021975"/>
            <a:ext cx="397500" cy="376500"/>
          </a:xfrm>
          <a:prstGeom prst="ellipse">
            <a:avLst/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g36ec1d746b2_0_869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46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6ec1d746b2_0_932"/>
          <p:cNvSpPr txBox="1"/>
          <p:nvPr/>
        </p:nvSpPr>
        <p:spPr>
          <a:xfrm>
            <a:off x="1028700" y="1212700"/>
            <a:ext cx="1618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2- Multi-Agent Fundamental Analysis - LLamaIndex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075" name="Google Shape;1075;g36ec1d746b2_0_932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6" name="Google Shape;1076;g36ec1d746b2_0_932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77" name="Google Shape;1077;g36ec1d746b2_0_932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078" name="Google Shape;1078;g36ec1d746b2_0_932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g36ec1d746b2_0_932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g36ec1d746b2_0_93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1" name="Google Shape;1081;g36ec1d746b2_0_932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082" name="Google Shape;1082;g36ec1d746b2_0_932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083" name="Google Shape;1083;g36ec1d746b2_0_9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263" y="3820488"/>
            <a:ext cx="6806057" cy="292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g36ec1d746b2_0_9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563" y="1872101"/>
            <a:ext cx="6806051" cy="194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36ec1d746b2_0_932"/>
          <p:cNvSpPr txBox="1"/>
          <p:nvPr/>
        </p:nvSpPr>
        <p:spPr>
          <a:xfrm>
            <a:off x="12464775" y="8278850"/>
            <a:ext cx="33858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Notebook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https://drive.google.com/file/d/1hBEmRlAlu5oA-Ksi5x9LE64q6D21ECMP/view?usp=sharing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086" name="Google Shape;1086;g36ec1d746b2_0_9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21025" y="7755775"/>
            <a:ext cx="1388675" cy="14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g36ec1d746b2_0_9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" y="1944500"/>
            <a:ext cx="5739675" cy="449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g36ec1d746b2_0_9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91363" y="2207087"/>
            <a:ext cx="4935901" cy="536100"/>
          </a:xfrm>
          <a:prstGeom prst="rect">
            <a:avLst/>
          </a:prstGeom>
          <a:noFill/>
          <a:ln w="19050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89" name="Google Shape;1089;g36ec1d746b2_0_932"/>
          <p:cNvSpPr/>
          <p:nvPr/>
        </p:nvSpPr>
        <p:spPr>
          <a:xfrm>
            <a:off x="93450" y="1891350"/>
            <a:ext cx="5739600" cy="4630500"/>
          </a:xfrm>
          <a:prstGeom prst="rect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36ec1d746b2_0_932"/>
          <p:cNvSpPr/>
          <p:nvPr/>
        </p:nvSpPr>
        <p:spPr>
          <a:xfrm>
            <a:off x="5959550" y="1872100"/>
            <a:ext cx="6444600" cy="4914600"/>
          </a:xfrm>
          <a:prstGeom prst="rect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1" name="Google Shape;1091;g36ec1d746b2_0_9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5100" y="7069780"/>
            <a:ext cx="6444599" cy="191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g36ec1d746b2_0_9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77175" y="6951377"/>
            <a:ext cx="6670229" cy="2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36ec1d746b2_0_9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22650" y="2788000"/>
            <a:ext cx="7301400" cy="3114900"/>
          </a:xfrm>
          <a:prstGeom prst="rect">
            <a:avLst/>
          </a:prstGeom>
          <a:noFill/>
          <a:ln w="19050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4" name="Google Shape;1094;g36ec1d746b2_0_932"/>
          <p:cNvSpPr/>
          <p:nvPr/>
        </p:nvSpPr>
        <p:spPr>
          <a:xfrm>
            <a:off x="93450" y="6861675"/>
            <a:ext cx="12310800" cy="2382900"/>
          </a:xfrm>
          <a:prstGeom prst="rect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g36ec1d746b2_0_932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47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6ec1d746b2_0_986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3- OpenAI Agents SDK - Financial Analysis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01" name="Google Shape;1101;g36ec1d746b2_0_986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2" name="Google Shape;1102;g36ec1d746b2_0_986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03" name="Google Shape;1103;g36ec1d746b2_0_986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104" name="Google Shape;1104;g36ec1d746b2_0_986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g36ec1d746b2_0_98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g36ec1d746b2_0_986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7" name="Google Shape;1107;g36ec1d746b2_0_986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108" name="Google Shape;1108;g36ec1d746b2_0_986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09" name="Google Shape;1109;g36ec1d746b2_0_986"/>
          <p:cNvSpPr/>
          <p:nvPr/>
        </p:nvSpPr>
        <p:spPr>
          <a:xfrm>
            <a:off x="1697900" y="2939600"/>
            <a:ext cx="1302300" cy="270600"/>
          </a:xfrm>
          <a:prstGeom prst="roundRect">
            <a:avLst>
              <a:gd name="adj" fmla="val 16667"/>
            </a:avLst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sz="1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g36ec1d746b2_0_986"/>
          <p:cNvSpPr txBox="1"/>
          <p:nvPr/>
        </p:nvSpPr>
        <p:spPr>
          <a:xfrm>
            <a:off x="11652625" y="8132400"/>
            <a:ext cx="40737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PDF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https://drive.google.com/file/d/1Zf6qQrUOZQIIjc3ABLXacmd4QcEbOoIW/view?usp=sharing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11" name="Google Shape;1111;g36ec1d746b2_0_986"/>
          <p:cNvSpPr txBox="1"/>
          <p:nvPr/>
        </p:nvSpPr>
        <p:spPr>
          <a:xfrm>
            <a:off x="1594275" y="3523925"/>
            <a:ext cx="6878700" cy="55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👉 So, How to set up this new agents SDK for </a:t>
            </a:r>
            <a:r>
              <a:rPr lang="en-US" sz="16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financial analysis</a:t>
            </a:r>
            <a:r>
              <a:rPr lang="en-US" sz="16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purpose?</a:t>
            </a:r>
            <a:endParaRPr sz="16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I created 4 agents:</a:t>
            </a:r>
            <a:endParaRPr sz="16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1- manager_agent</a:t>
            </a:r>
            <a:r>
              <a:rPr lang="en-US" sz="16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: This agent will handle determining and switching between agents to transfer the user's request to the best suited agent.</a:t>
            </a:r>
            <a:endParaRPr sz="16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600"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2- stock_price_agent</a:t>
            </a:r>
            <a:r>
              <a:rPr lang="en-US" sz="16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: This agent is responsible of fetching the last available price, volume, average price 50d, 200d, EPS, PE, and the next earnings announcement.</a:t>
            </a:r>
            <a:endParaRPr sz="16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600"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3- company_basic_information_agent</a:t>
            </a:r>
            <a:r>
              <a:rPr lang="en-US" sz="16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: This agent is responsible of collecting the company basic data like description market capitalization, sector, industry</a:t>
            </a:r>
            <a:r>
              <a:rPr lang="en-US" sz="1600"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…</a:t>
            </a:r>
            <a:endParaRPr sz="1600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600"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4- income_statement_agent</a:t>
            </a:r>
            <a:r>
              <a:rPr lang="en-US" sz="16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: This agent is responsible of gathering the last income statement data such as revenue, gross profit, net income, EBITDA, EPS.</a:t>
            </a:r>
            <a:endParaRPr sz="16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12" name="Google Shape;1112;g36ec1d746b2_0_986"/>
          <p:cNvSpPr txBox="1"/>
          <p:nvPr/>
        </p:nvSpPr>
        <p:spPr>
          <a:xfrm>
            <a:off x="10701450" y="3243800"/>
            <a:ext cx="51381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Agents SDK/Swarm: Agentic Financial Analyst</a:t>
            </a:r>
            <a:endParaRPr sz="18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13" name="Google Shape;1113;g36ec1d746b2_0_9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13075" y="7712150"/>
            <a:ext cx="151447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g36ec1d746b2_0_986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48</a:t>
            </a:r>
            <a:endParaRPr/>
          </a:p>
        </p:txBody>
      </p:sp>
      <p:pic>
        <p:nvPicPr>
          <p:cNvPr id="1115" name="Google Shape;1115;g36ec1d746b2_0_9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6825" y="3866300"/>
            <a:ext cx="5942100" cy="31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6ec1d746b2_0_1036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3- OpenAI Agents SDK - Financial Analysis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21" name="Google Shape;1121;g36ec1d746b2_0_1036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2" name="Google Shape;1122;g36ec1d746b2_0_1036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23" name="Google Shape;1123;g36ec1d746b2_0_1036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124" name="Google Shape;1124;g36ec1d746b2_0_1036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g36ec1d746b2_0_103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g36ec1d746b2_0_1036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g36ec1d746b2_0_1036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128" name="Google Shape;1128;g36ec1d746b2_0_1036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29" name="Google Shape;1129;g36ec1d746b2_0_1036"/>
          <p:cNvSpPr/>
          <p:nvPr/>
        </p:nvSpPr>
        <p:spPr>
          <a:xfrm>
            <a:off x="2540450" y="4711100"/>
            <a:ext cx="4693500" cy="34515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0" name="Google Shape;1130;g36ec1d746b2_0_10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975" y="2279575"/>
            <a:ext cx="5462451" cy="5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g36ec1d746b2_0_10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324" y="3278654"/>
            <a:ext cx="5205200" cy="362492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32" name="Google Shape;1132;g36ec1d746b2_0_10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449" y="4733274"/>
            <a:ext cx="4693599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g36ec1d746b2_0_10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450" y="5394850"/>
            <a:ext cx="4693599" cy="278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g36ec1d746b2_0_10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4037" y="6022450"/>
            <a:ext cx="4826900" cy="3451449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135" name="Google Shape;1135;g36ec1d746b2_0_1036"/>
          <p:cNvSpPr/>
          <p:nvPr/>
        </p:nvSpPr>
        <p:spPr>
          <a:xfrm>
            <a:off x="569325" y="2916675"/>
            <a:ext cx="8117700" cy="3177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36ec1d746b2_0_1036"/>
          <p:cNvSpPr/>
          <p:nvPr/>
        </p:nvSpPr>
        <p:spPr>
          <a:xfrm>
            <a:off x="9027525" y="2916675"/>
            <a:ext cx="8117700" cy="317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MULTI-AGENT SYSTEM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7" name="Google Shape;1137;g36ec1d746b2_0_10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46175" y="3376950"/>
            <a:ext cx="4866957" cy="129742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38" name="Google Shape;1138;g36ec1d746b2_0_10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44275" y="4169100"/>
            <a:ext cx="4504650" cy="94442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39" name="Google Shape;1139;g36ec1d746b2_0_10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532625" y="5044600"/>
            <a:ext cx="4563500" cy="787851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140" name="Google Shape;1140;g36ec1d746b2_0_1036"/>
          <p:cNvSpPr/>
          <p:nvPr/>
        </p:nvSpPr>
        <p:spPr>
          <a:xfrm rot="-5400000">
            <a:off x="12944025" y="2092800"/>
            <a:ext cx="284700" cy="8026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AFC1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g36ec1d746b2_0_1036"/>
          <p:cNvSpPr/>
          <p:nvPr/>
        </p:nvSpPr>
        <p:spPr>
          <a:xfrm>
            <a:off x="12521325" y="6660950"/>
            <a:ext cx="1147500" cy="258600"/>
          </a:xfrm>
          <a:prstGeom prst="roundRect">
            <a:avLst>
              <a:gd name="adj" fmla="val 16667"/>
            </a:avLst>
          </a:prstGeom>
          <a:solidFill>
            <a:srgbClr val="AFC1D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g36ec1d746b2_0_1036"/>
          <p:cNvSpPr/>
          <p:nvPr/>
        </p:nvSpPr>
        <p:spPr>
          <a:xfrm>
            <a:off x="569325" y="1975375"/>
            <a:ext cx="1747200" cy="304200"/>
          </a:xfrm>
          <a:prstGeom prst="roundRect">
            <a:avLst>
              <a:gd name="adj" fmla="val 16667"/>
            </a:avLst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Multi-Agent set up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3" name="Google Shape;1143;g36ec1d746b2_0_10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54525" y="7098272"/>
            <a:ext cx="4693499" cy="87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g36ec1d746b2_0_10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49100" y="7012850"/>
            <a:ext cx="4693499" cy="10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g36ec1d746b2_0_1036"/>
          <p:cNvSpPr/>
          <p:nvPr/>
        </p:nvSpPr>
        <p:spPr>
          <a:xfrm>
            <a:off x="10739175" y="7012850"/>
            <a:ext cx="4711800" cy="9444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g36ec1d746b2_0_1036"/>
          <p:cNvSpPr/>
          <p:nvPr/>
        </p:nvSpPr>
        <p:spPr>
          <a:xfrm>
            <a:off x="12949725" y="6337775"/>
            <a:ext cx="273300" cy="284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6ec1d746b2_0_1036"/>
          <p:cNvSpPr txBox="1"/>
          <p:nvPr/>
        </p:nvSpPr>
        <p:spPr>
          <a:xfrm>
            <a:off x="12013400" y="8285863"/>
            <a:ext cx="40737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PDF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https://drive.google.com/file/d/1Zf6qQrUOZQIIjc3ABLXacmd4QcEbOoIW/view?usp=sharing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8" name="Google Shape;1148;g36ec1d746b2_0_103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095700" y="8028800"/>
            <a:ext cx="1147500" cy="11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36ec1d746b2_0_1036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49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5" r="-20137" b="-145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1028700" y="4479925"/>
            <a:ext cx="11361300" cy="25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[01]: LLMs Limitation and Solutions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83" name="Google Shape;183;p6"/>
          <p:cNvCxnSpPr/>
          <p:nvPr/>
        </p:nvCxnSpPr>
        <p:spPr>
          <a:xfrm>
            <a:off x="1028700" y="4271210"/>
            <a:ext cx="1136142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6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6ec1d746b2_0_1090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3- OpenAI Agents SDK - Financial Analysis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55" name="Google Shape;1155;g36ec1d746b2_0_1090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6" name="Google Shape;1156;g36ec1d746b2_0_1090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57" name="Google Shape;1157;g36ec1d746b2_0_1090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158" name="Google Shape;1158;g36ec1d746b2_0_1090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g36ec1d746b2_0_1090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g36ec1d746b2_0_1090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1" name="Google Shape;1161;g36ec1d746b2_0_1090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162" name="Google Shape;1162;g36ec1d746b2_0_1090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63" name="Google Shape;1163;g36ec1d746b2_0_1090"/>
          <p:cNvSpPr txBox="1"/>
          <p:nvPr/>
        </p:nvSpPr>
        <p:spPr>
          <a:xfrm>
            <a:off x="2624775" y="8100750"/>
            <a:ext cx="357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PDF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https://drive.google.com/file/d/1Zf6qQrUOZQIIjc3ABLXacmd4QcEbOoIW/view?usp=sharing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64" name="Google Shape;1164;g36ec1d746b2_0_10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250" y="3152200"/>
            <a:ext cx="4406549" cy="3347397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165" name="Google Shape;1165;g36ec1d746b2_0_1090"/>
          <p:cNvSpPr/>
          <p:nvPr/>
        </p:nvSpPr>
        <p:spPr>
          <a:xfrm>
            <a:off x="6389888" y="4480800"/>
            <a:ext cx="1344300" cy="420300"/>
          </a:xfrm>
          <a:prstGeom prst="roundRect">
            <a:avLst>
              <a:gd name="adj" fmla="val 16667"/>
            </a:avLst>
          </a:prstGeom>
          <a:solidFill>
            <a:srgbClr val="FF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Tracing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6" name="Google Shape;1166;g36ec1d746b2_0_10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34650" y="4318100"/>
            <a:ext cx="3923451" cy="26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36ec1d746b2_0_10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86325" y="6963801"/>
            <a:ext cx="3648726" cy="22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g36ec1d746b2_0_10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91675" y="5468825"/>
            <a:ext cx="2709825" cy="20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g36ec1d746b2_0_1090"/>
          <p:cNvSpPr/>
          <p:nvPr/>
        </p:nvSpPr>
        <p:spPr>
          <a:xfrm>
            <a:off x="9897725" y="4322725"/>
            <a:ext cx="3967800" cy="49398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g36ec1d746b2_0_1090"/>
          <p:cNvSpPr/>
          <p:nvPr/>
        </p:nvSpPr>
        <p:spPr>
          <a:xfrm>
            <a:off x="5740700" y="4531825"/>
            <a:ext cx="502200" cy="24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5F0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6ec1d746b2_0_1090"/>
          <p:cNvSpPr/>
          <p:nvPr/>
        </p:nvSpPr>
        <p:spPr>
          <a:xfrm rot="-1993978">
            <a:off x="7879577" y="3986806"/>
            <a:ext cx="1188955" cy="3037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5F0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g36ec1d746b2_0_1090"/>
          <p:cNvSpPr/>
          <p:nvPr/>
        </p:nvSpPr>
        <p:spPr>
          <a:xfrm rot="1744456">
            <a:off x="7879551" y="5045187"/>
            <a:ext cx="1189029" cy="3037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5F0F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3" name="Google Shape;1173;g36ec1d746b2_0_10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03475" y="1971000"/>
            <a:ext cx="3967800" cy="2316309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74" name="Google Shape;1174;g36ec1d746b2_0_10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8699" y="7813349"/>
            <a:ext cx="1344300" cy="13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g36ec1d746b2_0_1090"/>
          <p:cNvSpPr txBox="1"/>
          <p:nvPr/>
        </p:nvSpPr>
        <p:spPr>
          <a:xfrm>
            <a:off x="1104300" y="9397050"/>
            <a:ext cx="91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50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6ec1d746b2_0_1135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4- ReAct Finance Agent - LlamaIndex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81" name="Google Shape;1181;g36ec1d746b2_0_1135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2" name="Google Shape;1182;g36ec1d746b2_0_1135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83" name="Google Shape;1183;g36ec1d746b2_0_1135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184" name="Google Shape;1184;g36ec1d746b2_0_1135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g36ec1d746b2_0_1135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g36ec1d746b2_0_1135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7" name="Google Shape;1187;g36ec1d746b2_0_1135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188" name="Google Shape;1188;g36ec1d746b2_0_1135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51</a:t>
            </a:r>
            <a:endParaRPr/>
          </a:p>
        </p:txBody>
      </p:sp>
      <p:sp>
        <p:nvSpPr>
          <p:cNvPr id="1189" name="Google Shape;1189;g36ec1d746b2_0_1135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0" name="Google Shape;1190;g36ec1d746b2_0_1135"/>
          <p:cNvSpPr txBox="1"/>
          <p:nvPr/>
        </p:nvSpPr>
        <p:spPr>
          <a:xfrm>
            <a:off x="12090175" y="3602050"/>
            <a:ext cx="49668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PDF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https://drive.google.com/file/d/1L4OH45V-hrMX5XHutGmrOOuA6oNg55mG/view?usp=sharing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Notebook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https://drive.google.com/file/d/1QY0EHGBQopT8R4hRmu9hpEZCY81jedlo/view?usp=sharing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91" name="Google Shape;1191;g36ec1d746b2_0_1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9375" y="2065400"/>
            <a:ext cx="6449850" cy="63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g36ec1d746b2_0_1135"/>
          <p:cNvSpPr txBox="1"/>
          <p:nvPr/>
        </p:nvSpPr>
        <p:spPr>
          <a:xfrm>
            <a:off x="1886325" y="8611775"/>
            <a:ext cx="37293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- Paper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https://arxiv.org/pdf/2210.03629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3" name="Google Shape;1193;g36ec1d746b2_0_11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76725" y="6178825"/>
            <a:ext cx="1593600" cy="16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6ec1d746b2_0_1164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4- ReAct Finance Agent - LlamaIndex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99" name="Google Shape;1199;g36ec1d746b2_0_1164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0" name="Google Shape;1200;g36ec1d746b2_0_1164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01" name="Google Shape;1201;g36ec1d746b2_0_1164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202" name="Google Shape;1202;g36ec1d746b2_0_1164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g36ec1d746b2_0_1164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g36ec1d746b2_0_1164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g36ec1d746b2_0_1164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206" name="Google Shape;1206;g36ec1d746b2_0_1164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7" name="Google Shape;1207;g36ec1d746b2_0_1164"/>
          <p:cNvSpPr txBox="1"/>
          <p:nvPr/>
        </p:nvSpPr>
        <p:spPr>
          <a:xfrm>
            <a:off x="6068300" y="7800025"/>
            <a:ext cx="44100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PDF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https://drive.google.com/file/d/1L4OH45V-hrMX5XHutGmrOOuA6oNg55mG/view?usp=sharing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Notebook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https://drive.google.com/file/d/1QY0EHGBQopT8R4hRmu9hpEZCY81jedlo/view?usp=sharing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08" name="Google Shape;1208;g36ec1d746b2_0_11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78525" y="7891600"/>
            <a:ext cx="1253125" cy="1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g36ec1d746b2_0_1164"/>
          <p:cNvSpPr/>
          <p:nvPr/>
        </p:nvSpPr>
        <p:spPr>
          <a:xfrm>
            <a:off x="416925" y="2535675"/>
            <a:ext cx="5582100" cy="3177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0" name="Google Shape;1210;g36ec1d746b2_0_11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6925" y="2922200"/>
            <a:ext cx="3772851" cy="136325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211" name="Google Shape;1211;g36ec1d746b2_0_11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3025" y="3935225"/>
            <a:ext cx="3931625" cy="59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g36ec1d746b2_0_11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3025" y="4531800"/>
            <a:ext cx="3931625" cy="83209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g36ec1d746b2_0_1164"/>
          <p:cNvSpPr/>
          <p:nvPr/>
        </p:nvSpPr>
        <p:spPr>
          <a:xfrm>
            <a:off x="822925" y="3941000"/>
            <a:ext cx="3931500" cy="14229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4" name="Google Shape;1214;g36ec1d746b2_0_11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6913" y="4557251"/>
            <a:ext cx="3772850" cy="2815849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215" name="Google Shape;1215;g36ec1d746b2_0_11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8275" y="5607875"/>
            <a:ext cx="3772861" cy="11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g36ec1d746b2_0_116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88275" y="6728725"/>
            <a:ext cx="3772850" cy="479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g36ec1d746b2_0_1164"/>
          <p:cNvSpPr/>
          <p:nvPr/>
        </p:nvSpPr>
        <p:spPr>
          <a:xfrm>
            <a:off x="1688300" y="5607875"/>
            <a:ext cx="3772800" cy="15966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8" name="Google Shape;1218;g36ec1d746b2_0_116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4300" y="7084525"/>
            <a:ext cx="3137251" cy="224267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219" name="Google Shape;1219;g36ec1d746b2_0_116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7200" y="2013550"/>
            <a:ext cx="5578221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g36ec1d746b2_0_116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7203" y="2352075"/>
            <a:ext cx="5578226" cy="16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g36ec1d746b2_0_1164"/>
          <p:cNvSpPr/>
          <p:nvPr/>
        </p:nvSpPr>
        <p:spPr>
          <a:xfrm>
            <a:off x="416925" y="2013550"/>
            <a:ext cx="5582100" cy="4791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2" name="Google Shape;1222;g36ec1d746b2_0_116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52200" y="3056138"/>
            <a:ext cx="4467216" cy="90535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223" name="Google Shape;1223;g36ec1d746b2_0_116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52200" y="4659275"/>
            <a:ext cx="4467226" cy="12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g36ec1d746b2_0_116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505528" y="4796700"/>
            <a:ext cx="4179949" cy="24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g36ec1d746b2_0_116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878750" y="2922200"/>
            <a:ext cx="4082800" cy="281585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226" name="Google Shape;1226;g36ec1d746b2_0_1164"/>
          <p:cNvSpPr/>
          <p:nvPr/>
        </p:nvSpPr>
        <p:spPr>
          <a:xfrm>
            <a:off x="6505525" y="2535675"/>
            <a:ext cx="11312100" cy="317700"/>
          </a:xfrm>
          <a:prstGeom prst="roundRect">
            <a:avLst>
              <a:gd name="adj" fmla="val 16667"/>
            </a:avLst>
          </a:prstGeom>
          <a:solidFill>
            <a:srgbClr val="4C86D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React Agent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7" name="Google Shape;1227;g36ec1d746b2_0_116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878750" y="5806875"/>
            <a:ext cx="3513250" cy="35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g36ec1d746b2_0_116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220125" y="8339450"/>
            <a:ext cx="3677715" cy="9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g36ec1d746b2_0_1164"/>
          <p:cNvSpPr/>
          <p:nvPr/>
        </p:nvSpPr>
        <p:spPr>
          <a:xfrm>
            <a:off x="6505525" y="4659275"/>
            <a:ext cx="4513800" cy="27138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g36ec1d746b2_0_1164"/>
          <p:cNvSpPr/>
          <p:nvPr/>
        </p:nvSpPr>
        <p:spPr>
          <a:xfrm>
            <a:off x="11878750" y="5806875"/>
            <a:ext cx="5938800" cy="357210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g36ec1d746b2_0_1164"/>
          <p:cNvSpPr/>
          <p:nvPr/>
        </p:nvSpPr>
        <p:spPr>
          <a:xfrm>
            <a:off x="10825900" y="3973400"/>
            <a:ext cx="981950" cy="2474525"/>
          </a:xfrm>
          <a:custGeom>
            <a:avLst/>
            <a:gdLst/>
            <a:ahLst/>
            <a:cxnLst/>
            <a:rect l="l" t="t" r="r" b="b"/>
            <a:pathLst>
              <a:path w="39278" h="98981" extrusionOk="0">
                <a:moveTo>
                  <a:pt x="0" y="0"/>
                </a:moveTo>
                <a:cubicBezTo>
                  <a:pt x="1440" y="3339"/>
                  <a:pt x="3666" y="15122"/>
                  <a:pt x="8641" y="20032"/>
                </a:cubicBezTo>
                <a:cubicBezTo>
                  <a:pt x="13616" y="24942"/>
                  <a:pt x="27364" y="19574"/>
                  <a:pt x="29852" y="29459"/>
                </a:cubicBezTo>
                <a:cubicBezTo>
                  <a:pt x="32340" y="39344"/>
                  <a:pt x="21996" y="67755"/>
                  <a:pt x="23567" y="79342"/>
                </a:cubicBezTo>
                <a:cubicBezTo>
                  <a:pt x="25138" y="90929"/>
                  <a:pt x="36660" y="95708"/>
                  <a:pt x="39278" y="98981"/>
                </a:cubicBezTo>
              </a:path>
            </a:pathLst>
          </a:custGeom>
          <a:noFill/>
          <a:ln w="28575" cap="flat" cmpd="sng">
            <a:solidFill>
              <a:srgbClr val="E5F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2" name="Google Shape;1232;g36ec1d746b2_0_1164"/>
          <p:cNvCxnSpPr>
            <a:stCxn id="1222" idx="2"/>
          </p:cNvCxnSpPr>
          <p:nvPr/>
        </p:nvCxnSpPr>
        <p:spPr>
          <a:xfrm rot="-5400000" flipH="1">
            <a:off x="8660858" y="4086438"/>
            <a:ext cx="689400" cy="439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5F0FE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33" name="Google Shape;1233;g36ec1d746b2_0_1164"/>
          <p:cNvCxnSpPr>
            <a:stCxn id="1222" idx="3"/>
          </p:cNvCxnSpPr>
          <p:nvPr/>
        </p:nvCxnSpPr>
        <p:spPr>
          <a:xfrm rot="10800000" flipH="1">
            <a:off x="11019416" y="3256513"/>
            <a:ext cx="857100" cy="252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E5F0FE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234" name="Google Shape;1234;g36ec1d746b2_0_1164"/>
          <p:cNvSpPr/>
          <p:nvPr/>
        </p:nvSpPr>
        <p:spPr>
          <a:xfrm>
            <a:off x="10774725" y="1994888"/>
            <a:ext cx="5938800" cy="47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👉 Collect information about stock prices and news for a given stock.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g36ec1d746b2_0_1164"/>
          <p:cNvSpPr/>
          <p:nvPr/>
        </p:nvSpPr>
        <p:spPr>
          <a:xfrm>
            <a:off x="15468200" y="1772650"/>
            <a:ext cx="913500" cy="304200"/>
          </a:xfrm>
          <a:prstGeom prst="roundRect">
            <a:avLst>
              <a:gd name="adj" fmla="val 16667"/>
            </a:avLst>
          </a:prstGeom>
          <a:solidFill>
            <a:srgbClr val="FA70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g36ec1d746b2_0_1164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52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6ec1d746b2_0_1210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5- Reflection Agent - LangChain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242" name="Google Shape;1242;g36ec1d746b2_0_1210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3" name="Google Shape;1243;g36ec1d746b2_0_1210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44" name="Google Shape;1244;g36ec1d746b2_0_1210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245" name="Google Shape;1245;g36ec1d746b2_0_1210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g36ec1d746b2_0_1210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g36ec1d746b2_0_1210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8" name="Google Shape;1248;g36ec1d746b2_0_1210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249" name="Google Shape;1249;g36ec1d746b2_0_1210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50" name="Google Shape;1250;g36ec1d746b2_0_1210"/>
          <p:cNvSpPr txBox="1"/>
          <p:nvPr/>
        </p:nvSpPr>
        <p:spPr>
          <a:xfrm>
            <a:off x="11246300" y="3978275"/>
            <a:ext cx="44484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PDF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https://drive.google.com/file/d/1OXyGfoOELUDJxeb6SlWOxr9emoL8WGVo/view?usp=sharing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Notebook</a:t>
            </a:r>
            <a:r>
              <a:rPr lang="en-US" sz="12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r>
              <a:rPr lang="en-US" sz="1200" i="0" u="sng" strike="noStrike" cap="none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https://drive.google.com/file/d/15ntoBGU0Q2RIcT-fDnU3GYCVBW-zi-4X/view?usp=sharing</a:t>
            </a:r>
            <a:endParaRPr sz="12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51" name="Google Shape;1251;g36ec1d746b2_0_1210"/>
          <p:cNvSpPr txBox="1"/>
          <p:nvPr/>
        </p:nvSpPr>
        <p:spPr>
          <a:xfrm>
            <a:off x="3199075" y="7001963"/>
            <a:ext cx="3249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LangChain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2" name="Google Shape;1252;g36ec1d746b2_0_1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4352" y="2871525"/>
            <a:ext cx="6357474" cy="41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g36ec1d746b2_0_12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75825" y="5696300"/>
            <a:ext cx="1576000" cy="16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g36ec1d746b2_0_1210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53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6ec1d746b2_0_1231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5- Reflection Agent - LangChain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260" name="Google Shape;1260;g36ec1d746b2_0_1231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1" name="Google Shape;1261;g36ec1d746b2_0_1231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62" name="Google Shape;1262;g36ec1d746b2_0_1231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263" name="Google Shape;1263;g36ec1d746b2_0_1231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g36ec1d746b2_0_1231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g36ec1d746b2_0_1231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6" name="Google Shape;1266;g36ec1d746b2_0_1231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267" name="Google Shape;1267;g36ec1d746b2_0_1231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68" name="Google Shape;1268;g36ec1d746b2_0_1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6" y="4336424"/>
            <a:ext cx="4567720" cy="206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g36ec1d746b2_0_1231"/>
          <p:cNvSpPr txBox="1"/>
          <p:nvPr/>
        </p:nvSpPr>
        <p:spPr>
          <a:xfrm>
            <a:off x="12357150" y="7993325"/>
            <a:ext cx="37776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PDF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https://drive.google.com/file/d/1OXyGfoOELUDJxeb6SlWOxr9emoL8WGVo/view?usp=sharing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0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https://drive.google.com/file/d/15ntoBGU0Q2RIcT-fDnU3GYCVBW-zi-4X/view?usp=sharing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0" name="Google Shape;1270;g36ec1d746b2_0_12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4750" y="8039650"/>
            <a:ext cx="1162650" cy="11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g36ec1d746b2_0_12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725" y="4051200"/>
            <a:ext cx="4641601" cy="2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g36ec1d746b2_0_12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9725" y="2400426"/>
            <a:ext cx="4641600" cy="15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g36ec1d746b2_0_12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18725" y="5747563"/>
            <a:ext cx="4157040" cy="333522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274" name="Google Shape;1274;g36ec1d746b2_0_1231"/>
          <p:cNvSpPr/>
          <p:nvPr/>
        </p:nvSpPr>
        <p:spPr>
          <a:xfrm>
            <a:off x="2551035" y="2010275"/>
            <a:ext cx="2250300" cy="2946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5" name="Google Shape;1275;g36ec1d746b2_0_12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38350" y="2981823"/>
            <a:ext cx="4037424" cy="2571176"/>
          </a:xfrm>
          <a:prstGeom prst="rect">
            <a:avLst/>
          </a:prstGeom>
          <a:noFill/>
          <a:ln w="9525" cap="flat" cmpd="sng">
            <a:solidFill>
              <a:srgbClr val="FA7040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276" name="Google Shape;1276;g36ec1d746b2_0_12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5000361">
            <a:off x="1652162" y="6549838"/>
            <a:ext cx="1248575" cy="13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g36ec1d746b2_0_1231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54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6ec1d746b2_0_1402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5- Reflection Agent - LangChain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283" name="Google Shape;1283;g36ec1d746b2_0_1402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4" name="Google Shape;1284;g36ec1d746b2_0_1402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85" name="Google Shape;1285;g36ec1d746b2_0_1402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286" name="Google Shape;1286;g36ec1d746b2_0_1402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g36ec1d746b2_0_1402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g36ec1d746b2_0_140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9" name="Google Shape;1289;g36ec1d746b2_0_1402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290" name="Google Shape;1290;g36ec1d746b2_0_1402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1" name="Google Shape;1291;g36ec1d746b2_0_14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6" y="4336424"/>
            <a:ext cx="4567720" cy="206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g36ec1d746b2_0_1402"/>
          <p:cNvSpPr txBox="1"/>
          <p:nvPr/>
        </p:nvSpPr>
        <p:spPr>
          <a:xfrm>
            <a:off x="12357150" y="7993325"/>
            <a:ext cx="37776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PDF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https://drive.google.com/file/d/1OXyGfoOELUDJxeb6SlWOxr9emoL8WGVo/view?usp=sharing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0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https://drive.google.com/file/d/15ntoBGU0Q2RIcT-fDnU3GYCVBW-zi-4X/view?usp=sharing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3" name="Google Shape;1293;g36ec1d746b2_0_14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4750" y="8039650"/>
            <a:ext cx="1162650" cy="11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g36ec1d746b2_0_14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725" y="4051200"/>
            <a:ext cx="4641601" cy="2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g36ec1d746b2_0_140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9725" y="2400426"/>
            <a:ext cx="4641600" cy="15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g36ec1d746b2_0_140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18725" y="5747563"/>
            <a:ext cx="4157040" cy="333522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297" name="Google Shape;1297;g36ec1d746b2_0_140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13750" y="2400425"/>
            <a:ext cx="4285776" cy="14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g36ec1d746b2_0_1402"/>
          <p:cNvSpPr/>
          <p:nvPr/>
        </p:nvSpPr>
        <p:spPr>
          <a:xfrm>
            <a:off x="2551035" y="2010275"/>
            <a:ext cx="2250300" cy="2946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9" name="Google Shape;1299;g36ec1d746b2_0_140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38350" y="2981823"/>
            <a:ext cx="4037424" cy="2571176"/>
          </a:xfrm>
          <a:prstGeom prst="rect">
            <a:avLst/>
          </a:prstGeom>
          <a:noFill/>
          <a:ln w="9525" cap="flat" cmpd="sng">
            <a:solidFill>
              <a:srgbClr val="FA7040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300" name="Google Shape;1300;g36ec1d746b2_0_140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76371" y="3948399"/>
            <a:ext cx="3960534" cy="4048202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301" name="Google Shape;1301;g36ec1d746b2_0_140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74188" y="6257069"/>
            <a:ext cx="4364899" cy="3560532"/>
          </a:xfrm>
          <a:prstGeom prst="rect">
            <a:avLst/>
          </a:prstGeom>
          <a:noFill/>
          <a:ln w="9525" cap="flat" cmpd="sng">
            <a:solidFill>
              <a:srgbClr val="FA704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302" name="Google Shape;1302;g36ec1d746b2_0_1402"/>
          <p:cNvSpPr/>
          <p:nvPr/>
        </p:nvSpPr>
        <p:spPr>
          <a:xfrm>
            <a:off x="8731497" y="2010275"/>
            <a:ext cx="2250300" cy="2946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Reflection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3" name="Google Shape;1303;g36ec1d746b2_0_140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5000361">
            <a:off x="1652162" y="6549838"/>
            <a:ext cx="1248575" cy="13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g36ec1d746b2_0_1402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55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6ec1d746b2_0_1432"/>
          <p:cNvSpPr txBox="1"/>
          <p:nvPr/>
        </p:nvSpPr>
        <p:spPr>
          <a:xfrm>
            <a:off x="1028700" y="1212700"/>
            <a:ext cx="1360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Outfit"/>
                <a:ea typeface="Outfit"/>
                <a:cs typeface="Outfit"/>
                <a:sym typeface="Outfit"/>
              </a:rPr>
              <a:t>5- Reflection Agent - LangChain</a:t>
            </a:r>
            <a:endParaRPr sz="5000">
              <a:solidFill>
                <a:srgbClr val="AFC1D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310" name="Google Shape;1310;g36ec1d746b2_0_1432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1" name="Google Shape;1311;g36ec1d746b2_0_1432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12" name="Google Shape;1312;g36ec1d746b2_0_1432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313" name="Google Shape;1313;g36ec1d746b2_0_1432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g36ec1d746b2_0_1432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g36ec1d746b2_0_143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6" name="Google Shape;1316;g36ec1d746b2_0_1432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317" name="Google Shape;1317;g36ec1d746b2_0_1432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Practical Use Cases in Finance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8" name="Google Shape;1318;g36ec1d746b2_0_1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6" y="4336424"/>
            <a:ext cx="4567720" cy="206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g36ec1d746b2_0_1432"/>
          <p:cNvSpPr txBox="1"/>
          <p:nvPr/>
        </p:nvSpPr>
        <p:spPr>
          <a:xfrm>
            <a:off x="12357150" y="7993325"/>
            <a:ext cx="37776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PDF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https://drive.google.com/file/d/1OXyGfoOELUDJxeb6SlWOxr9emoL8WGVo/view?usp=sharing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0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https://drive.google.com/file/d/15ntoBGU0Q2RIcT-fDnU3GYCVBW-zi-4X/view?usp=sharing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0" name="Google Shape;1320;g36ec1d746b2_0_14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4750" y="8039650"/>
            <a:ext cx="1162650" cy="11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g36ec1d746b2_0_14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725" y="4051200"/>
            <a:ext cx="4641601" cy="2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g36ec1d746b2_0_14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9725" y="2400426"/>
            <a:ext cx="4641600" cy="15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g36ec1d746b2_0_14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18725" y="5747563"/>
            <a:ext cx="4157040" cy="3335225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324" name="Google Shape;1324;g36ec1d746b2_0_14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13750" y="2400425"/>
            <a:ext cx="4285776" cy="14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g36ec1d746b2_0_1432"/>
          <p:cNvSpPr/>
          <p:nvPr/>
        </p:nvSpPr>
        <p:spPr>
          <a:xfrm>
            <a:off x="2551035" y="2010275"/>
            <a:ext cx="2250300" cy="2946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6" name="Google Shape;1326;g36ec1d746b2_0_14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778050" y="2400425"/>
            <a:ext cx="4793274" cy="10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g36ec1d746b2_0_14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778038" y="3759496"/>
            <a:ext cx="5067270" cy="1691250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328" name="Google Shape;1328;g36ec1d746b2_0_14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338350" y="2981823"/>
            <a:ext cx="4037424" cy="2571176"/>
          </a:xfrm>
          <a:prstGeom prst="rect">
            <a:avLst/>
          </a:prstGeom>
          <a:noFill/>
          <a:ln w="9525" cap="flat" cmpd="sng">
            <a:solidFill>
              <a:srgbClr val="FA7040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329" name="Google Shape;1329;g36ec1d746b2_0_143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76371" y="3948399"/>
            <a:ext cx="3960534" cy="4048202"/>
          </a:xfrm>
          <a:prstGeom prst="rect">
            <a:avLst/>
          </a:prstGeom>
          <a:noFill/>
          <a:ln w="9525" cap="flat" cmpd="sng">
            <a:solidFill>
              <a:srgbClr val="8DB6ED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330" name="Google Shape;1330;g36ec1d746b2_0_143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74188" y="6257069"/>
            <a:ext cx="4364899" cy="3560532"/>
          </a:xfrm>
          <a:prstGeom prst="rect">
            <a:avLst/>
          </a:prstGeom>
          <a:noFill/>
          <a:ln w="9525" cap="flat" cmpd="sng">
            <a:solidFill>
              <a:srgbClr val="FA704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331" name="Google Shape;1331;g36ec1d746b2_0_1432"/>
          <p:cNvSpPr/>
          <p:nvPr/>
        </p:nvSpPr>
        <p:spPr>
          <a:xfrm>
            <a:off x="14218775" y="5500925"/>
            <a:ext cx="2062200" cy="58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g36ec1d746b2_0_1432"/>
          <p:cNvSpPr/>
          <p:nvPr/>
        </p:nvSpPr>
        <p:spPr>
          <a:xfrm>
            <a:off x="8731497" y="2010275"/>
            <a:ext cx="2250300" cy="2946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Reflection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g36ec1d746b2_0_1432"/>
          <p:cNvSpPr/>
          <p:nvPr/>
        </p:nvSpPr>
        <p:spPr>
          <a:xfrm>
            <a:off x="14124735" y="2010275"/>
            <a:ext cx="2250300" cy="2946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4" name="Google Shape;1334;g36ec1d746b2_0_143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-5000361">
            <a:off x="1652162" y="6549838"/>
            <a:ext cx="1248575" cy="13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g36ec1d746b2_0_1432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56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6ec1d746b2_0_126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g36ec1d746b2_0_1265"/>
          <p:cNvSpPr txBox="1"/>
          <p:nvPr/>
        </p:nvSpPr>
        <p:spPr>
          <a:xfrm>
            <a:off x="1028700" y="4479925"/>
            <a:ext cx="13966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[09]: Key Takeaways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342" name="Google Shape;1342;g36ec1d746b2_0_1265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3" name="Google Shape;1343;g36ec1d746b2_0_1265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8" name="Google Shape;1348;g36ec1d746b2_0_1272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9" name="Google Shape;1349;g36ec1d746b2_0_1272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50" name="Google Shape;1350;g36ec1d746b2_0_1272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351" name="Google Shape;1351;g36ec1d746b2_0_1272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g36ec1d746b2_0_1272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g36ec1d746b2_0_127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4" name="Google Shape;1354;g36ec1d746b2_0_1272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355" name="Google Shape;1355;g36ec1d746b2_0_1272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Key Takeaways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56" name="Google Shape;1356;g36ec1d746b2_0_1272"/>
          <p:cNvSpPr txBox="1"/>
          <p:nvPr/>
        </p:nvSpPr>
        <p:spPr>
          <a:xfrm>
            <a:off x="1043725" y="1687163"/>
            <a:ext cx="8090100" cy="26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👉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AI Agents in Finance</a:t>
            </a:r>
            <a:endParaRPr sz="20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utfit"/>
              <a:buChar char="●"/>
            </a:pPr>
            <a:r>
              <a:rPr lang="en-US" sz="17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Ideal for tasks such as market analysis, fraud detection, portfolio optimization, and regulatory compliance.</a:t>
            </a:r>
            <a:br>
              <a:rPr lang="en-US" sz="17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7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utfit"/>
              <a:buChar char="●"/>
            </a:pPr>
            <a:r>
              <a:rPr lang="en-US" sz="17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Provide autonomy, interactivity, adaptability, and goal-oriented execution.</a:t>
            </a:r>
            <a:endParaRPr sz="17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57" name="Google Shape;1357;g36ec1d746b2_0_1272"/>
          <p:cNvSpPr txBox="1"/>
          <p:nvPr/>
        </p:nvSpPr>
        <p:spPr>
          <a:xfrm>
            <a:off x="1043725" y="4838200"/>
            <a:ext cx="80901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👉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When to Use AI Agents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20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Opt for the simplest solution first; increase complexity only as needed.</a:t>
            </a:r>
            <a:b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8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Choose agentic systems when flexibility and model-driven decision-making at scale are essential.</a:t>
            </a:r>
            <a:b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8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Be mindful of cost, latency, and error risks—use agents where the trade-off is justified.</a:t>
            </a:r>
            <a:endParaRPr sz="18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58" name="Google Shape;1358;g36ec1d746b2_0_1272"/>
          <p:cNvSpPr txBox="1"/>
          <p:nvPr/>
        </p:nvSpPr>
        <p:spPr>
          <a:xfrm>
            <a:off x="10041600" y="1687150"/>
            <a:ext cx="7504800" cy="24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👉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Common Patterns &amp; Architectures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20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Patterns include Deterministic Flows, Parallelization, LLM-as-a-Judge, Guardrails, and Tool Use.</a:t>
            </a:r>
            <a:b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8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Architectural styles vary (Sequential, Parallel, Orchestrator-Worker, Hierarchical) based on task complexity and communication needs.</a:t>
            </a:r>
            <a:endParaRPr sz="18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59" name="Google Shape;1359;g36ec1d746b2_0_1272"/>
          <p:cNvSpPr txBox="1"/>
          <p:nvPr/>
        </p:nvSpPr>
        <p:spPr>
          <a:xfrm>
            <a:off x="10041600" y="4838200"/>
            <a:ext cx="7405800" cy="3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👉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Designing Agentic Workflows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2000" b="1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Clearly define tasks, agents’ roles, and communication channels.</a:t>
            </a:r>
            <a:b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8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Thoughtful tool integration and robust guardrails enhance effectiveness and reliability.</a:t>
            </a:r>
            <a:b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18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utfit"/>
              <a:buChar char="●"/>
            </a:pPr>
            <a:r>
              <a:rPr lang="en-US" sz="1800" i="0" u="none" strike="noStrike" cap="non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Implement iterative feedback loops (ReAct, Self-Refine, Reflexion) to improve performance continuously.</a:t>
            </a:r>
            <a:endParaRPr sz="18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60" name="Google Shape;1360;g36ec1d746b2_0_1272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58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5" name="Google Shape;1365;g36ec1d746b2_0_1310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6" name="Google Shape;1366;g36ec1d746b2_0_1310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67" name="Google Shape;1367;g36ec1d746b2_0_1310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368" name="Google Shape;1368;g36ec1d746b2_0_1310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g36ec1d746b2_0_1310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g36ec1d746b2_0_1310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1" name="Google Shape;1371;g36ec1d746b2_0_1310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372" name="Google Shape;1372;g36ec1d746b2_0_1310"/>
          <p:cNvSpPr txBox="1"/>
          <p:nvPr/>
        </p:nvSpPr>
        <p:spPr>
          <a:xfrm>
            <a:off x="1028700" y="426075"/>
            <a:ext cx="605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Further Reading/Learning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3" name="Google Shape;1373;g36ec1d746b2_0_1310"/>
          <p:cNvSpPr txBox="1"/>
          <p:nvPr/>
        </p:nvSpPr>
        <p:spPr>
          <a:xfrm>
            <a:off x="1587075" y="2353563"/>
            <a:ext cx="7157400" cy="6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AutoGen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Enabling Next-Gen LLM Applications via Multi-Agent Conversation: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https://arxiv.org/pdf/2308.08155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1283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91283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Large Language Models Can Self-Correct with Tool-Interactive Critiquing</a:t>
            </a: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https://arxiv.org/abs/2305.11738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1283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Self-Refine: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Iterative Refinement with Self-Feedback: </a:t>
            </a:r>
            <a:r>
              <a:rPr lang="en-US" sz="16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https://arxiv.org/abs/2303.17651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91283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Reflexion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Language Agents with Verbal Reinforcement Learning: </a:t>
            </a:r>
            <a:r>
              <a:rPr lang="en-US" sz="16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https://arxiv.org/abs/2303.11366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1283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Corrective Retrieval Augmented Generation: </a:t>
            </a:r>
            <a:r>
              <a:rPr lang="en-US" sz="16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https://arxiv.org/pdf/2401.15884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MemGPT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Towards LLMs as Operating Systems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https://arxiv.org/abs/2310.08560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g36ec1d746b2_0_1310"/>
          <p:cNvSpPr txBox="1"/>
          <p:nvPr/>
        </p:nvSpPr>
        <p:spPr>
          <a:xfrm>
            <a:off x="10011725" y="2332938"/>
            <a:ext cx="7080600" cy="6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learn how to build Agent Workflow - Hands-on in Python: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Short Course from </a:t>
            </a:r>
            <a:r>
              <a:rPr lang="en-US" sz="1800" b="1" i="1" u="none" strike="noStrike" cap="none">
                <a:solidFill>
                  <a:srgbClr val="00CD8F"/>
                </a:solidFill>
                <a:latin typeface="Arial"/>
                <a:ea typeface="Arial"/>
                <a:cs typeface="Arial"/>
                <a:sym typeface="Arial"/>
              </a:rPr>
              <a:t>deepLearning.ai</a:t>
            </a:r>
            <a:r>
              <a:rPr lang="en-US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18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42900" algn="l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Agentic RAG with LlamaIndex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Functions, Tools and Agents with LangChain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Agentic Design Patterns with AutoGen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 AI Agent Systems with crewAI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1" u="none" strike="noStrike" cap="none">
                <a:solidFill>
                  <a:srgbClr val="00CD8F"/>
                </a:solidFill>
                <a:latin typeface="Arial"/>
                <a:ea typeface="Arial"/>
                <a:cs typeface="Arial"/>
                <a:sym typeface="Arial"/>
              </a:rPr>
              <a:t>HuggingFace </a:t>
            </a:r>
            <a:r>
              <a:rPr lang="en-US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Agents course:</a:t>
            </a:r>
            <a:endParaRPr sz="18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https://huggingface.co/learn/agents-course/unit0/introduction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1" u="none" strike="noStrike" cap="none">
                <a:solidFill>
                  <a:srgbClr val="00CD8F"/>
                </a:solidFill>
                <a:latin typeface="Arial"/>
                <a:ea typeface="Arial"/>
                <a:cs typeface="Arial"/>
                <a:sym typeface="Arial"/>
              </a:rPr>
              <a:t>LangGraph </a:t>
            </a:r>
            <a:r>
              <a:rPr lang="en-US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Academy:</a:t>
            </a:r>
            <a:endParaRPr sz="18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https://academy.langchain.com/courses/intro-to-langgraph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Providers:</a:t>
            </a:r>
            <a:endParaRPr sz="18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Anthropic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</a:t>
            </a:r>
            <a:r>
              <a:rPr lang="en-US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5" name="Google Shape;1375;g36ec1d746b2_0_13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0975" y="4485562"/>
            <a:ext cx="1087500" cy="1101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04775" dir="2940000" algn="bl" rotWithShape="0">
              <a:srgbClr val="000000">
                <a:alpha val="48630"/>
              </a:srgbClr>
            </a:outerShdw>
          </a:effectLst>
        </p:spPr>
      </p:pic>
      <p:sp>
        <p:nvSpPr>
          <p:cNvPr id="1376" name="Google Shape;1376;g36ec1d746b2_0_1310"/>
          <p:cNvSpPr/>
          <p:nvPr/>
        </p:nvSpPr>
        <p:spPr>
          <a:xfrm>
            <a:off x="1663800" y="1644988"/>
            <a:ext cx="7080600" cy="5355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Papers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g36ec1d746b2_0_1310"/>
          <p:cNvSpPr/>
          <p:nvPr/>
        </p:nvSpPr>
        <p:spPr>
          <a:xfrm>
            <a:off x="10011725" y="1644988"/>
            <a:ext cx="7080600" cy="535500"/>
          </a:xfrm>
          <a:prstGeom prst="roundRect">
            <a:avLst>
              <a:gd name="adj" fmla="val 16667"/>
            </a:avLst>
          </a:prstGeom>
          <a:solidFill>
            <a:srgbClr val="8DB6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Courses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g36ec1d746b2_0_1310"/>
          <p:cNvSpPr txBox="1"/>
          <p:nvPr/>
        </p:nvSpPr>
        <p:spPr>
          <a:xfrm>
            <a:off x="1104300" y="9397050"/>
            <a:ext cx="95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59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g36ea7dce934_0_9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g36ea7dce934_0_9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1" name="Google Shape;191;g36ea7dce934_0_9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92" name="Google Shape;192;g36ea7dce934_0_9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36ea7dce934_0_9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36ea7dce934_0_9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g36ea7dce934_0_9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196" name="Google Shape;196;g36ea7dce934_0_9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6</a:t>
            </a:r>
            <a:endParaRPr/>
          </a:p>
        </p:txBody>
      </p:sp>
      <p:sp>
        <p:nvSpPr>
          <p:cNvPr id="197" name="Google Shape;197;g36ea7dce934_0_9"/>
          <p:cNvSpPr txBox="1"/>
          <p:nvPr/>
        </p:nvSpPr>
        <p:spPr>
          <a:xfrm>
            <a:off x="1028700" y="1236625"/>
            <a:ext cx="628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LLMs Limitations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8" name="Google Shape;198;g36ea7dce934_0_9"/>
          <p:cNvSpPr txBox="1"/>
          <p:nvPr/>
        </p:nvSpPr>
        <p:spPr>
          <a:xfrm>
            <a:off x="1028700" y="2714466"/>
            <a:ext cx="113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Char char="●"/>
            </a:pPr>
            <a:r>
              <a:rPr lang="en-US" sz="2400" b="1">
                <a:latin typeface="Outfit"/>
                <a:ea typeface="Outfit"/>
                <a:cs typeface="Outfit"/>
                <a:sym typeface="Outfit"/>
              </a:rPr>
              <a:t>Cutoff knowledge: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 No Real-Time and Dynamic information Handling</a:t>
            </a: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9" name="Google Shape;199;g36ea7dce934_0_9"/>
          <p:cNvSpPr txBox="1"/>
          <p:nvPr/>
        </p:nvSpPr>
        <p:spPr>
          <a:xfrm>
            <a:off x="1028700" y="441950"/>
            <a:ext cx="92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LLMs Limitation and solutions</a:t>
            </a:r>
            <a:endParaRPr/>
          </a:p>
        </p:txBody>
      </p:sp>
      <p:sp>
        <p:nvSpPr>
          <p:cNvPr id="200" name="Google Shape;200;g36ea7dce934_0_9"/>
          <p:cNvSpPr/>
          <p:nvPr/>
        </p:nvSpPr>
        <p:spPr>
          <a:xfrm>
            <a:off x="11157213" y="3397150"/>
            <a:ext cx="5321400" cy="618600"/>
          </a:xfrm>
          <a:prstGeom prst="roundRect">
            <a:avLst>
              <a:gd name="adj" fmla="val 16667"/>
            </a:avLst>
          </a:prstGeom>
          <a:solidFill>
            <a:srgbClr val="758EA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was elected president of the USA in 2025?</a:t>
            </a: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6ea7dce934_0_9"/>
          <p:cNvSpPr/>
          <p:nvPr/>
        </p:nvSpPr>
        <p:spPr>
          <a:xfrm>
            <a:off x="11314713" y="5389650"/>
            <a:ext cx="1885800" cy="4605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GPT-4o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6ea7dce934_0_9"/>
          <p:cNvSpPr/>
          <p:nvPr/>
        </p:nvSpPr>
        <p:spPr>
          <a:xfrm>
            <a:off x="13931688" y="4477650"/>
            <a:ext cx="3560700" cy="4425000"/>
          </a:xfrm>
          <a:prstGeom prst="wedgeRoundRectCallout">
            <a:avLst>
              <a:gd name="adj1" fmla="val -68457"/>
              <a:gd name="adj2" fmla="val -23653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As of my last update, I don't have access to the official results of the 2024 U.S. presidential election, so I can't confirm who the elected president of the United States is in 2025. </a:t>
            </a: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For the most accurate and up-to-date information, I recommend checking reliable news sources or official government announcements.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6ea7dce934_0_9"/>
          <p:cNvSpPr/>
          <p:nvPr/>
        </p:nvSpPr>
        <p:spPr>
          <a:xfrm>
            <a:off x="1303963" y="3404550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GPT-4o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6ea7dce934_0_9"/>
          <p:cNvSpPr/>
          <p:nvPr/>
        </p:nvSpPr>
        <p:spPr>
          <a:xfrm>
            <a:off x="795613" y="4477650"/>
            <a:ext cx="33888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Training data Up to June 2024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g36ea7dce934_0_9"/>
          <p:cNvCxnSpPr>
            <a:stCxn id="203" idx="2"/>
            <a:endCxn id="204" idx="0"/>
          </p:cNvCxnSpPr>
          <p:nvPr/>
        </p:nvCxnSpPr>
        <p:spPr>
          <a:xfrm>
            <a:off x="2490013" y="4102350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6" name="Google Shape;206;g36ea7dce934_0_9"/>
          <p:cNvSpPr/>
          <p:nvPr/>
        </p:nvSpPr>
        <p:spPr>
          <a:xfrm>
            <a:off x="4428163" y="3404550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Claude 3.5 Sonnet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6ea7dce934_0_9"/>
          <p:cNvSpPr/>
          <p:nvPr/>
        </p:nvSpPr>
        <p:spPr>
          <a:xfrm>
            <a:off x="4441538" y="4477650"/>
            <a:ext cx="22608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April 1, 2024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g36ea7dce934_0_9"/>
          <p:cNvCxnSpPr/>
          <p:nvPr/>
        </p:nvCxnSpPr>
        <p:spPr>
          <a:xfrm>
            <a:off x="5538013" y="4102350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9" name="Google Shape;209;g36ea7dce934_0_9"/>
          <p:cNvSpPr/>
          <p:nvPr/>
        </p:nvSpPr>
        <p:spPr>
          <a:xfrm>
            <a:off x="7376613" y="3335550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Claude 3.7 Sonnet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6ea7dce934_0_9"/>
          <p:cNvSpPr/>
          <p:nvPr/>
        </p:nvSpPr>
        <p:spPr>
          <a:xfrm>
            <a:off x="7317363" y="4408650"/>
            <a:ext cx="23721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October 2024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g36ea7dce934_0_9"/>
          <p:cNvCxnSpPr/>
          <p:nvPr/>
        </p:nvCxnSpPr>
        <p:spPr>
          <a:xfrm>
            <a:off x="8486463" y="4033350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2" name="Google Shape;212;g36ea7dce934_0_9"/>
          <p:cNvSpPr/>
          <p:nvPr/>
        </p:nvSpPr>
        <p:spPr>
          <a:xfrm>
            <a:off x="1456363" y="5843175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 3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6ea7dce934_0_9"/>
          <p:cNvSpPr/>
          <p:nvPr/>
        </p:nvSpPr>
        <p:spPr>
          <a:xfrm>
            <a:off x="1397113" y="6916275"/>
            <a:ext cx="23721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December 2023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g36ea7dce934_0_9"/>
          <p:cNvCxnSpPr/>
          <p:nvPr/>
        </p:nvCxnSpPr>
        <p:spPr>
          <a:xfrm>
            <a:off x="2583163" y="6540975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5" name="Google Shape;215;g36ea7dce934_0_9"/>
          <p:cNvSpPr/>
          <p:nvPr/>
        </p:nvSpPr>
        <p:spPr>
          <a:xfrm>
            <a:off x="4422238" y="5794350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 4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36ea7dce934_0_9"/>
          <p:cNvSpPr/>
          <p:nvPr/>
        </p:nvSpPr>
        <p:spPr>
          <a:xfrm>
            <a:off x="4422238" y="6867450"/>
            <a:ext cx="23721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August 2024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g36ea7dce934_0_9"/>
          <p:cNvCxnSpPr/>
          <p:nvPr/>
        </p:nvCxnSpPr>
        <p:spPr>
          <a:xfrm>
            <a:off x="6370288" y="6492150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8" name="Google Shape;218;g36ea7dce934_0_9"/>
          <p:cNvSpPr txBox="1"/>
          <p:nvPr/>
        </p:nvSpPr>
        <p:spPr>
          <a:xfrm>
            <a:off x="1303963" y="8565650"/>
            <a:ext cx="10005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 - Source for Llama models: </a:t>
            </a:r>
            <a:r>
              <a:rPr lang="en-US" sz="16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https://github.com/meta-llama/llama-models/blob/main/models/llama4/MODEL_CARD.md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6ec1d746b2_0_133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g36ec1d746b2_0_1331"/>
          <p:cNvSpPr txBox="1"/>
          <p:nvPr/>
        </p:nvSpPr>
        <p:spPr>
          <a:xfrm>
            <a:off x="1028700" y="4479925"/>
            <a:ext cx="11414100" cy="25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Thank You! 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Any Questions?</a:t>
            </a:r>
            <a:endParaRPr sz="6999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385" name="Google Shape;1385;g36ec1d746b2_0_1331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6" name="Google Shape;1386;g36ec1d746b2_0_1331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g36ea7dce934_0_42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g36ea7dce934_0_42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5" name="Google Shape;225;g36ea7dce934_0_42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226" name="Google Shape;226;g36ea7dce934_0_42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36ea7dce934_0_42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36ea7dce934_0_4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g36ea7dce934_0_42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230" name="Google Shape;230;g36ea7dce934_0_42"/>
          <p:cNvSpPr txBox="1"/>
          <p:nvPr/>
        </p:nvSpPr>
        <p:spPr>
          <a:xfrm>
            <a:off x="1104299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7</a:t>
            </a:r>
            <a:endParaRPr/>
          </a:p>
        </p:txBody>
      </p:sp>
      <p:sp>
        <p:nvSpPr>
          <p:cNvPr id="231" name="Google Shape;231;g36ea7dce934_0_42"/>
          <p:cNvSpPr txBox="1"/>
          <p:nvPr/>
        </p:nvSpPr>
        <p:spPr>
          <a:xfrm>
            <a:off x="1028700" y="1236625"/>
            <a:ext cx="628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LLMs Limitations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2" name="Google Shape;232;g36ea7dce934_0_42"/>
          <p:cNvSpPr txBox="1"/>
          <p:nvPr/>
        </p:nvSpPr>
        <p:spPr>
          <a:xfrm>
            <a:off x="1028700" y="2714466"/>
            <a:ext cx="1133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Char char="●"/>
            </a:pPr>
            <a:r>
              <a:rPr lang="en-US" sz="2400" b="1">
                <a:latin typeface="Outfit"/>
                <a:ea typeface="Outfit"/>
                <a:cs typeface="Outfit"/>
                <a:sym typeface="Outfit"/>
              </a:rPr>
              <a:t>Cutoff knowledge: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 No Real-Time and Dynamic information Handling</a:t>
            </a: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3" name="Google Shape;233;g36ea7dce934_0_42"/>
          <p:cNvSpPr txBox="1"/>
          <p:nvPr/>
        </p:nvSpPr>
        <p:spPr>
          <a:xfrm>
            <a:off x="1028700" y="441950"/>
            <a:ext cx="92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LLMs Limitation and solutions</a:t>
            </a:r>
            <a:endParaRPr/>
          </a:p>
        </p:txBody>
      </p:sp>
      <p:sp>
        <p:nvSpPr>
          <p:cNvPr id="234" name="Google Shape;234;g36ea7dce934_0_42"/>
          <p:cNvSpPr/>
          <p:nvPr/>
        </p:nvSpPr>
        <p:spPr>
          <a:xfrm>
            <a:off x="11157213" y="3397150"/>
            <a:ext cx="5321400" cy="618600"/>
          </a:xfrm>
          <a:prstGeom prst="roundRect">
            <a:avLst>
              <a:gd name="adj" fmla="val 16667"/>
            </a:avLst>
          </a:prstGeom>
          <a:solidFill>
            <a:srgbClr val="758EA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was elected president of the USA in 2025?</a:t>
            </a: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6ea7dce934_0_42"/>
          <p:cNvSpPr/>
          <p:nvPr/>
        </p:nvSpPr>
        <p:spPr>
          <a:xfrm>
            <a:off x="11314713" y="5389650"/>
            <a:ext cx="1885800" cy="4605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GPT-4o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6ea7dce934_0_42"/>
          <p:cNvSpPr/>
          <p:nvPr/>
        </p:nvSpPr>
        <p:spPr>
          <a:xfrm>
            <a:off x="13931688" y="4477650"/>
            <a:ext cx="3560700" cy="4425000"/>
          </a:xfrm>
          <a:prstGeom prst="wedgeRoundRectCallout">
            <a:avLst>
              <a:gd name="adj1" fmla="val -68457"/>
              <a:gd name="adj2" fmla="val -23653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As of my last update, I don't have access to the official results of the 2024 U.S. presidential election, so I can't confirm who the elected president of the United States is in 2025. </a:t>
            </a: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For the most accurate and up-to-date information, I recommend checking reliable news sources or official government announcements.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6ea7dce934_0_42"/>
          <p:cNvSpPr/>
          <p:nvPr/>
        </p:nvSpPr>
        <p:spPr>
          <a:xfrm>
            <a:off x="1303963" y="3404550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GPT-4o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6ea7dce934_0_42"/>
          <p:cNvSpPr/>
          <p:nvPr/>
        </p:nvSpPr>
        <p:spPr>
          <a:xfrm>
            <a:off x="795613" y="4477650"/>
            <a:ext cx="33888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Training data Up to June 2024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g36ea7dce934_0_42"/>
          <p:cNvCxnSpPr>
            <a:stCxn id="237" idx="2"/>
            <a:endCxn id="238" idx="0"/>
          </p:cNvCxnSpPr>
          <p:nvPr/>
        </p:nvCxnSpPr>
        <p:spPr>
          <a:xfrm>
            <a:off x="2490013" y="4102350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0" name="Google Shape;240;g36ea7dce934_0_42"/>
          <p:cNvSpPr/>
          <p:nvPr/>
        </p:nvSpPr>
        <p:spPr>
          <a:xfrm>
            <a:off x="4428163" y="3404550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Claude 3.5 Sonnet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6ea7dce934_0_42"/>
          <p:cNvSpPr/>
          <p:nvPr/>
        </p:nvSpPr>
        <p:spPr>
          <a:xfrm>
            <a:off x="4441538" y="4477650"/>
            <a:ext cx="22608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April 1, 2024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g36ea7dce934_0_42"/>
          <p:cNvCxnSpPr/>
          <p:nvPr/>
        </p:nvCxnSpPr>
        <p:spPr>
          <a:xfrm>
            <a:off x="5538013" y="4102350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3" name="Google Shape;243;g36ea7dce934_0_42"/>
          <p:cNvSpPr/>
          <p:nvPr/>
        </p:nvSpPr>
        <p:spPr>
          <a:xfrm>
            <a:off x="7376613" y="3335550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Claude 3.7 Sonnet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6ea7dce934_0_42"/>
          <p:cNvSpPr/>
          <p:nvPr/>
        </p:nvSpPr>
        <p:spPr>
          <a:xfrm>
            <a:off x="7317363" y="4408650"/>
            <a:ext cx="23721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October 2024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g36ea7dce934_0_42"/>
          <p:cNvCxnSpPr/>
          <p:nvPr/>
        </p:nvCxnSpPr>
        <p:spPr>
          <a:xfrm>
            <a:off x="8486463" y="4033350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g36ea7dce934_0_42"/>
          <p:cNvSpPr/>
          <p:nvPr/>
        </p:nvSpPr>
        <p:spPr>
          <a:xfrm>
            <a:off x="1456363" y="5843175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 3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6ea7dce934_0_42"/>
          <p:cNvSpPr/>
          <p:nvPr/>
        </p:nvSpPr>
        <p:spPr>
          <a:xfrm>
            <a:off x="1397113" y="6916275"/>
            <a:ext cx="23721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December 2023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g36ea7dce934_0_42"/>
          <p:cNvCxnSpPr/>
          <p:nvPr/>
        </p:nvCxnSpPr>
        <p:spPr>
          <a:xfrm>
            <a:off x="2583163" y="6540975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9" name="Google Shape;249;g36ea7dce934_0_42"/>
          <p:cNvSpPr/>
          <p:nvPr/>
        </p:nvSpPr>
        <p:spPr>
          <a:xfrm>
            <a:off x="4422238" y="5794350"/>
            <a:ext cx="2372100" cy="69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Llama 4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6ea7dce934_0_42"/>
          <p:cNvSpPr/>
          <p:nvPr/>
        </p:nvSpPr>
        <p:spPr>
          <a:xfrm>
            <a:off x="4422238" y="6867450"/>
            <a:ext cx="2372100" cy="835800"/>
          </a:xfrm>
          <a:prstGeom prst="roundRect">
            <a:avLst>
              <a:gd name="adj" fmla="val 16667"/>
            </a:avLst>
          </a:prstGeom>
          <a:solidFill>
            <a:srgbClr val="E1EC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August 2024 </a:t>
            </a:r>
            <a:endParaRPr sz="1800" b="0" i="0" u="none" strike="noStrike" cap="none"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g36ea7dce934_0_42"/>
          <p:cNvCxnSpPr/>
          <p:nvPr/>
        </p:nvCxnSpPr>
        <p:spPr>
          <a:xfrm>
            <a:off x="6370288" y="6492150"/>
            <a:ext cx="0" cy="375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2" name="Google Shape;252;g36ea7dce934_0_42"/>
          <p:cNvSpPr txBox="1"/>
          <p:nvPr/>
        </p:nvSpPr>
        <p:spPr>
          <a:xfrm>
            <a:off x="1303963" y="8565650"/>
            <a:ext cx="10005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 - Source for Llama models: </a:t>
            </a:r>
            <a:r>
              <a:rPr lang="en-US" sz="16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https://github.com/meta-llama/llama-models/blob/main/models/llama4/MODEL_CARD.md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6ea7dce934_0_42"/>
          <p:cNvSpPr/>
          <p:nvPr/>
        </p:nvSpPr>
        <p:spPr>
          <a:xfrm>
            <a:off x="9962950" y="7334551"/>
            <a:ext cx="2260764" cy="1028268"/>
          </a:xfrm>
          <a:prstGeom prst="cloud">
            <a:avLst/>
          </a:prstGeom>
          <a:solidFill>
            <a:srgbClr val="EF8B83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Web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g36ea7dce934_0_76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g36ea7dce934_0_76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0" name="Google Shape;260;g36ea7dce934_0_76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261" name="Google Shape;261;g36ea7dce934_0_76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36ea7dce934_0_7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g36ea7dce934_0_76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g36ea7dce934_0_76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265" name="Google Shape;265;g36ea7dce934_0_76"/>
          <p:cNvSpPr txBox="1"/>
          <p:nvPr/>
        </p:nvSpPr>
        <p:spPr>
          <a:xfrm>
            <a:off x="1104299" y="9397050"/>
            <a:ext cx="81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8</a:t>
            </a:r>
            <a:endParaRPr/>
          </a:p>
        </p:txBody>
      </p:sp>
      <p:sp>
        <p:nvSpPr>
          <p:cNvPr id="266" name="Google Shape;266;g36ea7dce934_0_76"/>
          <p:cNvSpPr txBox="1"/>
          <p:nvPr/>
        </p:nvSpPr>
        <p:spPr>
          <a:xfrm>
            <a:off x="1028700" y="1236625"/>
            <a:ext cx="628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LLMs Limitations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7" name="Google Shape;267;g36ea7dce934_0_76"/>
          <p:cNvSpPr txBox="1"/>
          <p:nvPr/>
        </p:nvSpPr>
        <p:spPr>
          <a:xfrm>
            <a:off x="1028700" y="2714466"/>
            <a:ext cx="11337000" cy="2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Char char="●"/>
            </a:pPr>
            <a:r>
              <a:rPr lang="en-US" sz="2400" b="1">
                <a:latin typeface="Outfit"/>
                <a:ea typeface="Outfit"/>
                <a:cs typeface="Outfit"/>
                <a:sym typeface="Outfit"/>
              </a:rPr>
              <a:t>Cutoff knowledge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Domain Specific: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99">
                <a:solidFill>
                  <a:schemeClr val="dk1"/>
                </a:solidFill>
              </a:rPr>
              <a:t>Finance, Medecine, Law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8" name="Google Shape;268;g36ea7dce934_0_76"/>
          <p:cNvSpPr txBox="1"/>
          <p:nvPr/>
        </p:nvSpPr>
        <p:spPr>
          <a:xfrm>
            <a:off x="1028700" y="441950"/>
            <a:ext cx="92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LLMs Limitation and solutions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g36ea7dce934_0_90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g36ea7dce934_0_90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5" name="Google Shape;275;g36ea7dce934_0_90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276" name="Google Shape;276;g36ea7dce934_0_90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g36ea7dce934_0_90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g36ea7dce934_0_90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g36ea7dce934_0_90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/>
          </a:p>
        </p:txBody>
      </p:sp>
      <p:sp>
        <p:nvSpPr>
          <p:cNvPr id="280" name="Google Shape;280;g36ea7dce934_0_90"/>
          <p:cNvSpPr txBox="1"/>
          <p:nvPr/>
        </p:nvSpPr>
        <p:spPr>
          <a:xfrm>
            <a:off x="1104299" y="9397050"/>
            <a:ext cx="75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9</a:t>
            </a:r>
            <a:endParaRPr/>
          </a:p>
        </p:txBody>
      </p:sp>
      <p:sp>
        <p:nvSpPr>
          <p:cNvPr id="281" name="Google Shape;281;g36ea7dce934_0_90"/>
          <p:cNvSpPr txBox="1"/>
          <p:nvPr/>
        </p:nvSpPr>
        <p:spPr>
          <a:xfrm>
            <a:off x="1028700" y="1236625"/>
            <a:ext cx="628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LLMs Limitations</a:t>
            </a:r>
            <a:endParaRPr sz="50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2" name="Google Shape;282;g36ea7dce934_0_90"/>
          <p:cNvSpPr txBox="1"/>
          <p:nvPr/>
        </p:nvSpPr>
        <p:spPr>
          <a:xfrm>
            <a:off x="1028700" y="2714466"/>
            <a:ext cx="11337000" cy="4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Char char="●"/>
            </a:pPr>
            <a:r>
              <a:rPr lang="en-US" sz="2400" b="1">
                <a:latin typeface="Outfit"/>
                <a:ea typeface="Outfit"/>
                <a:cs typeface="Outfit"/>
                <a:sym typeface="Outfit"/>
              </a:rPr>
              <a:t>Cutoff knowledge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Domain Specific: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99">
                <a:solidFill>
                  <a:schemeClr val="dk1"/>
                </a:solidFill>
              </a:rPr>
              <a:t>Finance, Medecine, Law</a:t>
            </a: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utfit"/>
              <a:buChar char="●"/>
            </a:pPr>
            <a:r>
              <a:rPr lang="en-US"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Proprietary Data :</a:t>
            </a: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99">
                <a:solidFill>
                  <a:schemeClr val="dk1"/>
                </a:solidFill>
              </a:rPr>
              <a:t>A firm internal data</a:t>
            </a:r>
            <a:endParaRPr sz="2499">
              <a:solidFill>
                <a:schemeClr val="dk1"/>
              </a:solidFill>
            </a:endParaRPr>
          </a:p>
        </p:txBody>
      </p:sp>
      <p:sp>
        <p:nvSpPr>
          <p:cNvPr id="283" name="Google Shape;283;g36ea7dce934_0_90"/>
          <p:cNvSpPr txBox="1"/>
          <p:nvPr/>
        </p:nvSpPr>
        <p:spPr>
          <a:xfrm>
            <a:off x="1028700" y="441950"/>
            <a:ext cx="92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LLMs Limitation and solutions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afisComment xmlns="53292dda-03c3-4977-bff8-bb8e9ba9cad7" xsi:nil="true"/>
    <TaxCatchAll xmlns="c866c9ed-2f7a-4860-bf57-8153ff3a210a" xsi:nil="true"/>
    <PageCount xmlns="53292dda-03c3-4977-bff8-bb8e9ba9cad7" xsi:nil="true"/>
    <Notes0 xmlns="53292dda-03c3-4977-bff8-bb8e9ba9cad7" xsi:nil="true"/>
    <Early_x0020_Access xmlns="53292dda-03c3-4977-bff8-bb8e9ba9cad7">false</Early_x0020_Access>
    <TR_x0020_Name_x0020_1 xmlns="53292dda-03c3-4977-bff8-bb8e9ba9cad7" xsi:nil="true"/>
    <Reviewer xmlns="53292dda-03c3-4977-bff8-bb8e9ba9cad7" xsi:nil="true"/>
    <DaysAllocated xmlns="53292dda-03c3-4977-bff8-bb8e9ba9cad7">1</DaysAllocated>
    <Priority xmlns="53292dda-03c3-4977-bff8-bb8e9ba9cad7">false</Priority>
    <TR_x0020_Score xmlns="53292dda-03c3-4977-bff8-bb8e9ba9cad7" xsi:nil="true"/>
    <lcf76f155ced4ddcb4097134ff3c332f xmlns="53292dda-03c3-4977-bff8-bb8e9ba9cad7">
      <Terms xmlns="http://schemas.microsoft.com/office/infopath/2007/PartnerControls"/>
    </lcf76f155ced4ddcb4097134ff3c332f>
    <Asset_x0020_Number xmlns="53292dda-03c3-4977-bff8-bb8e9ba9cad7" xsi:nil="true"/>
    <Plagiarism_x0020_Originality xmlns="53292dda-03c3-4977-bff8-bb8e9ba9cad7" xsi:nil="true"/>
    <AssetStage xmlns="53292dda-03c3-4977-bff8-bb8e9ba9cad7" xsi:nil="true"/>
    <Process xmlns="53292dda-03c3-4977-bff8-bb8e9ba9cad7">CE</Process>
    <Asset_x0020_Type xmlns="53292dda-03c3-4977-bff8-bb8e9ba9cad7" xsi:nil="true"/>
    <Category xmlns="53292dda-03c3-4977-bff8-bb8e9ba9cad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CD1E3B10FD647B2C00F8D5CAE40C5" ma:contentTypeVersion="29" ma:contentTypeDescription="Create a new document." ma:contentTypeScope="" ma:versionID="5ae1002b84da2e0cdc6cefba5629065c">
  <xsd:schema xmlns:xsd="http://www.w3.org/2001/XMLSchema" xmlns:xs="http://www.w3.org/2001/XMLSchema" xmlns:p="http://schemas.microsoft.com/office/2006/metadata/properties" xmlns:ns2="53292dda-03c3-4977-bff8-bb8e9ba9cad7" xmlns:ns3="c866c9ed-2f7a-4860-bf57-8153ff3a210a" targetNamespace="http://schemas.microsoft.com/office/2006/metadata/properties" ma:root="true" ma:fieldsID="5165f4bd19b4b66600da1cc23aa1ddf4" ns2:_="" ns3:_="">
    <xsd:import namespace="53292dda-03c3-4977-bff8-bb8e9ba9cad7"/>
    <xsd:import namespace="c866c9ed-2f7a-4860-bf57-8153ff3a210a"/>
    <xsd:element name="properties">
      <xsd:complexType>
        <xsd:sequence>
          <xsd:element name="documentManagement">
            <xsd:complexType>
              <xsd:all>
                <xsd:element ref="ns2:PageCount" minOccurs="0"/>
                <xsd:element ref="ns2:AssetStage" minOccurs="0"/>
                <xsd:element ref="ns2:DaysAllocated" minOccurs="0"/>
                <xsd:element ref="ns2:Priority" minOccurs="0"/>
                <xsd:element ref="ns2:Process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Asset_x0020_Number" minOccurs="0"/>
                <xsd:element ref="ns2:Asset_x0020_Type" minOccurs="0"/>
                <xsd:element ref="ns2:Category" minOccurs="0"/>
                <xsd:element ref="ns2:Early_x0020_Access" minOccurs="0"/>
                <xsd:element ref="ns2:Plagiarism_x0020_Originality" minOccurs="0"/>
                <xsd:element ref="ns2:TR_x0020_Score" minOccurs="0"/>
                <xsd:element ref="ns2:Notes0" minOccurs="0"/>
                <xsd:element ref="ns2:Reviewer" minOccurs="0"/>
                <xsd:element ref="ns2:TR_x0020_Name_x0020_1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SafisComment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292dda-03c3-4977-bff8-bb8e9ba9cad7" elementFormDefault="qualified">
    <xsd:import namespace="http://schemas.microsoft.com/office/2006/documentManagement/types"/>
    <xsd:import namespace="http://schemas.microsoft.com/office/infopath/2007/PartnerControls"/>
    <xsd:element name="PageCount" ma:index="8" nillable="true" ma:displayName="Page Count" ma:decimals="0" ma:format="Dropdown" ma:internalName="PageCount" ma:percentage="FALSE">
      <xsd:simpleType>
        <xsd:restriction base="dms:Number"/>
      </xsd:simpleType>
    </xsd:element>
    <xsd:element name="AssetStage" ma:index="9" nillable="true" ma:displayName="Asset Stage" ma:format="Dropdown" ma:internalName="AssetStage">
      <xsd:simpleType>
        <xsd:union memberTypes="dms:Text">
          <xsd:simpleType>
            <xsd:restriction base="dms:Choice">
              <xsd:enumeration value="Preliminary Draft In"/>
              <xsd:enumeration value="1st Preliminary Draft Revision"/>
              <xsd:enumeration value="1st Revision Submission"/>
              <xsd:enumeration value="2nd Preliminary Draft Revision"/>
              <xsd:enumeration value="2nd Revision Submission"/>
              <xsd:enumeration value="3rd Preliminary Draft Revision"/>
              <xsd:enumeration value="3rd Revision Submission"/>
              <xsd:enumeration value="Preliminary Draft Acceptance"/>
              <xsd:enumeration value="Draft Ready for Review"/>
              <xsd:enumeration value="Technical Review Sent"/>
              <xsd:enumeration value="Technical Review Received"/>
              <xsd:enumeration value="Rewrites Ready"/>
              <xsd:enumeration value="Rewrites Sent"/>
              <xsd:enumeration value="Final Draft Submission"/>
              <xsd:enumeration value="Final Draft Revision"/>
              <xsd:enumeration value="Final Draft Revision Received"/>
              <xsd:enumeration value="Final Draft Acceptance"/>
              <xsd:enumeration value="Technical Editing"/>
              <xsd:enumeration value="Copy Edit Submission"/>
              <xsd:enumeration value="Copy Editing Done"/>
              <xsd:enumeration value="Placed for Indexing"/>
              <xsd:enumeration value="Indexed"/>
              <xsd:enumeration value="Layouts"/>
              <xsd:enumeration value="Proof Read Submission"/>
              <xsd:enumeration value="Proof Reading Done"/>
              <xsd:enumeration value="PR - Checks"/>
              <xsd:enumeration value="Prefinals Ready"/>
              <xsd:enumeration value="Prefinals Sent"/>
              <xsd:enumeration value="Prefinals Received"/>
              <xsd:enumeration value="Final Review"/>
              <xsd:enumeration value="Finals Completed"/>
              <xsd:enumeration value="​Indexer Finalization"/>
              <xsd:enumeration value="​Editor Finalization"/>
              <xsd:enumeration value="​Production Designer Finalization"/>
              <xsd:enumeration value="Porfolio Director - Checks"/>
              <xsd:enumeration value="​Upload"/>
              <xsd:enumeration value="​Graphics and Code Bundle Complete"/>
              <xsd:enumeration value="​Post Upload"/>
              <xsd:enumeration value="​Published"/>
            </xsd:restriction>
          </xsd:simpleType>
        </xsd:union>
      </xsd:simpleType>
    </xsd:element>
    <xsd:element name="DaysAllocated" ma:index="10" nillable="true" ma:displayName="Days Allocated" ma:decimals="0" ma:default="1" ma:format="Dropdown" ma:internalName="DaysAllocated" ma:percentage="FALSE">
      <xsd:simpleType>
        <xsd:restriction base="dms:Number"/>
      </xsd:simpleType>
    </xsd:element>
    <xsd:element name="Priority" ma:index="11" nillable="true" ma:displayName="Priority" ma:default="0" ma:internalName="Priority">
      <xsd:simpleType>
        <xsd:restriction base="dms:Boolean"/>
      </xsd:simpleType>
    </xsd:element>
    <xsd:element name="Process" ma:index="12" nillable="true" ma:displayName="Process" ma:default="CE" ma:format="Dropdown" ma:internalName="Process">
      <xsd:simpleType>
        <xsd:restriction base="dms:Choice">
          <xsd:enumeration value="CE"/>
          <xsd:enumeration value="LSE"/>
          <xsd:enumeration value="DCE"/>
          <xsd:enumeration value="WPR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Asset_x0020_Number" ma:index="17" nillable="true" ma:displayName="Asset Number" ma:description="This is the asset number of the project and no asset type should have same numbers" ma:format="Dropdown" ma:internalName="Asset_x0020_Number">
      <xsd:simpleType>
        <xsd:union memberTypes="dms:Text">
          <xsd:simpleType>
            <xsd:restriction base="dms:Choice">
              <xsd:enumeration value="1"/>
              <xsd:enumeration value="2"/>
              <xsd:enumeration value="3"/>
              <xsd:enumeration value="4"/>
              <xsd:enumeration value="5"/>
              <xsd:enumeration value="6"/>
              <xsd:enumeration value="7"/>
              <xsd:enumeration value="8"/>
              <xsd:enumeration value="9"/>
              <xsd:enumeration value="10"/>
              <xsd:enumeration value="11"/>
              <xsd:enumeration value="12"/>
              <xsd:enumeration value="13"/>
              <xsd:enumeration value="14"/>
              <xsd:enumeration value="15"/>
              <xsd:enumeration value="16"/>
              <xsd:enumeration value="17"/>
              <xsd:enumeration value="18"/>
              <xsd:enumeration value="19"/>
              <xsd:enumeration value="20"/>
              <xsd:enumeration value="21"/>
              <xsd:enumeration value="22"/>
              <xsd:enumeration value="23"/>
              <xsd:enumeration value="24"/>
              <xsd:enumeration value="25"/>
              <xsd:enumeration value="26"/>
              <xsd:enumeration value="27"/>
              <xsd:enumeration value="28"/>
              <xsd:enumeration value="29"/>
              <xsd:enumeration value="30"/>
              <xsd:enumeration value="31"/>
              <xsd:enumeration value="32"/>
              <xsd:enumeration value="33"/>
              <xsd:enumeration value="34"/>
              <xsd:enumeration value="35"/>
              <xsd:enumeration value="36"/>
              <xsd:enumeration value="37"/>
              <xsd:enumeration value="38"/>
              <xsd:enumeration value="39"/>
              <xsd:enumeration value="40"/>
            </xsd:restriction>
          </xsd:simpleType>
        </xsd:union>
      </xsd:simpleType>
    </xsd:element>
    <xsd:element name="Asset_x0020_Type" ma:index="18" nillable="true" ma:displayName="Asset Type" ma:description="This is the type of Asset related to the product development" ma:format="Dropdown" ma:internalName="Asset_x0020_Type">
      <xsd:simpleType>
        <xsd:restriction base="dms:Choice">
          <xsd:enumeration value="Chapter"/>
          <xsd:enumeration value="Video"/>
          <xsd:enumeration value="Index"/>
          <xsd:enumeration value="Front Matter"/>
          <xsd:enumeration value="Back Matter"/>
          <xsd:enumeration value="Code"/>
          <xsd:enumeration value="Book"/>
          <xsd:enumeration value="Graphic"/>
          <xsd:enumeration value="Other"/>
        </xsd:restriction>
      </xsd:simpleType>
    </xsd:element>
    <xsd:element name="Category" ma:index="19" nillable="true" ma:displayName="Category" ma:format="Dropdown" ma:internalName="Category">
      <xsd:simpleType>
        <xsd:restriction base="dms:Choice">
          <xsd:enumeration value="Cybersecurity"/>
          <xsd:enumeration value="Data Engineering"/>
          <xsd:enumeration value="Data Science"/>
          <xsd:enumeration value="Embedded Systems Development"/>
          <xsd:enumeration value="Game Development"/>
          <xsd:enumeration value="LLM Engineering"/>
          <xsd:enumeration value="Software Engineering and Architecture"/>
          <xsd:enumeration value="Systems Administration and Networking"/>
          <xsd:enumeration value="Tech Powered Pro"/>
          <xsd:enumeration value="Web &amp; Application Development"/>
        </xsd:restriction>
      </xsd:simpleType>
    </xsd:element>
    <xsd:element name="Early_x0020_Access" ma:index="20" nillable="true" ma:displayName="Early Access" ma:default="0" ma:description="This is an option which you select when you want the chapter to be a part of the Early Access" ma:internalName="Early_x0020_Access">
      <xsd:simpleType>
        <xsd:restriction base="dms:Boolean"/>
      </xsd:simpleType>
    </xsd:element>
    <xsd:element name="Plagiarism_x0020_Originality" ma:index="21" nillable="true" ma:displayName="Plagiarism Originality" ma:description="This is a column to fill the plagiarism originality scores" ma:internalName="Plagiarism_x0020_Originality">
      <xsd:simpleType>
        <xsd:restriction base="dms:Number"/>
      </xsd:simpleType>
    </xsd:element>
    <xsd:element name="TR_x0020_Score" ma:index="22" nillable="true" ma:displayName="TR Score" ma:decimals="1" ma:internalName="TR_x0020_Score">
      <xsd:simpleType>
        <xsd:restriction base="dms:Number">
          <xsd:maxInclusive value="10"/>
          <xsd:minInclusive value="1"/>
        </xsd:restriction>
      </xsd:simpleType>
    </xsd:element>
    <xsd:element name="Notes0" ma:index="23" nillable="true" ma:displayName="Notes" ma:internalName="Notes0">
      <xsd:simpleType>
        <xsd:restriction base="dms:Text">
          <xsd:maxLength value="255"/>
        </xsd:restriction>
      </xsd:simpleType>
    </xsd:element>
    <xsd:element name="Reviewer" ma:index="24" nillable="true" ma:displayName="Reviewer" ma:format="Dropdown" ma:internalName="Reviewer">
      <xsd:simpleType>
        <xsd:restriction base="dms:Text">
          <xsd:maxLength value="255"/>
        </xsd:restriction>
      </xsd:simpleType>
    </xsd:element>
    <xsd:element name="TR_x0020_Name_x0020_1" ma:index="25" nillable="true" ma:displayName="TR Name 1" ma:description="&quot;attack&quot; in &quot;Compressor&quot; bullet point&#10;&#10;I am keeping this highlighted so that I can explain what Attack (technical sound term) means in the Glossary." ma:internalName="TR_x0020_Name_x0020_1">
      <xsd:simpleType>
        <xsd:restriction base="dms:Note">
          <xsd:maxLength value="255"/>
        </xsd:restriction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3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33" nillable="true" ma:displayName="Location" ma:description="" ma:indexed="true" ma:internalName="MediaServiceLocation" ma:readOnly="true">
      <xsd:simpleType>
        <xsd:restriction base="dms:Text"/>
      </xsd:simpleType>
    </xsd:element>
    <xsd:element name="SafisComment" ma:index="34" nillable="true" ma:displayName="Safis Comment" ma:format="Dropdown" ma:internalName="SafisComment">
      <xsd:simpleType>
        <xsd:restriction base="dms:Choice">
          <xsd:enumeration value="Same Day TAT"/>
          <xsd:enumeration value="One Day TAT"/>
        </xsd:restriction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3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6c9ed-2f7a-4860-bf57-8153ff3a210a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b0b99e7b-2d5c-4d76-8978-e279b984ef45}" ma:internalName="TaxCatchAll" ma:showField="CatchAllData" ma:web="c866c9ed-2f7a-4860-bf57-8153ff3a21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797446-6166-45F3-8BF3-0B316FD48CAA}">
  <ds:schemaRefs>
    <ds:schemaRef ds:uri="http://schemas.microsoft.com/office/2006/metadata/properties"/>
    <ds:schemaRef ds:uri="http://schemas.microsoft.com/office/infopath/2007/PartnerControls"/>
    <ds:schemaRef ds:uri="53292dda-03c3-4977-bff8-bb8e9ba9cad7"/>
    <ds:schemaRef ds:uri="c866c9ed-2f7a-4860-bf57-8153ff3a210a"/>
  </ds:schemaRefs>
</ds:datastoreItem>
</file>

<file path=customXml/itemProps2.xml><?xml version="1.0" encoding="utf-8"?>
<ds:datastoreItem xmlns:ds="http://schemas.openxmlformats.org/officeDocument/2006/customXml" ds:itemID="{1C91ACAB-4624-4496-9274-D4DD3D0FA6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292dda-03c3-4977-bff8-bb8e9ba9cad7"/>
    <ds:schemaRef ds:uri="c866c9ed-2f7a-4860-bf57-8153ff3a21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C81E51-9751-49FB-A1DA-EC7E9E4403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60</Slides>
  <Notes>60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4</cp:revision>
  <dcterms:created xsi:type="dcterms:W3CDTF">2006-08-16T00:00:00Z</dcterms:created>
  <dcterms:modified xsi:type="dcterms:W3CDTF">2025-07-18T08:01:58Z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0x010100F28CD1E3B10FD647B2C00F8D5CAE40C5</vt:lpwstr>
  </property>
  <property fmtid="{D5CDD505-2E9C-101B-9397-08002B2CF9AE}" pid="3" name="MediaServiceImageTags">
    <vt:lpwstr/>
  </property>
</Properties>
</file>